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57"/>
  </p:notesMasterIdLst>
  <p:sldIdLst>
    <p:sldId id="256" r:id="rId2"/>
    <p:sldId id="257" r:id="rId3"/>
    <p:sldId id="258" r:id="rId4"/>
    <p:sldId id="301" r:id="rId5"/>
    <p:sldId id="259" r:id="rId6"/>
    <p:sldId id="318" r:id="rId7"/>
    <p:sldId id="290" r:id="rId8"/>
    <p:sldId id="291" r:id="rId9"/>
    <p:sldId id="292" r:id="rId10"/>
    <p:sldId id="293" r:id="rId11"/>
    <p:sldId id="261" r:id="rId12"/>
    <p:sldId id="262" r:id="rId13"/>
    <p:sldId id="263" r:id="rId14"/>
    <p:sldId id="264" r:id="rId15"/>
    <p:sldId id="265" r:id="rId16"/>
    <p:sldId id="266" r:id="rId17"/>
    <p:sldId id="267" r:id="rId18"/>
    <p:sldId id="268" r:id="rId19"/>
    <p:sldId id="270" r:id="rId20"/>
    <p:sldId id="269" r:id="rId21"/>
    <p:sldId id="271" r:id="rId22"/>
    <p:sldId id="272" r:id="rId23"/>
    <p:sldId id="306" r:id="rId24"/>
    <p:sldId id="277" r:id="rId25"/>
    <p:sldId id="281" r:id="rId26"/>
    <p:sldId id="282" r:id="rId27"/>
    <p:sldId id="278" r:id="rId28"/>
    <p:sldId id="283" r:id="rId29"/>
    <p:sldId id="284" r:id="rId30"/>
    <p:sldId id="285" r:id="rId31"/>
    <p:sldId id="302" r:id="rId32"/>
    <p:sldId id="314" r:id="rId33"/>
    <p:sldId id="287" r:id="rId34"/>
    <p:sldId id="288" r:id="rId35"/>
    <p:sldId id="289" r:id="rId36"/>
    <p:sldId id="294" r:id="rId37"/>
    <p:sldId id="295" r:id="rId38"/>
    <p:sldId id="296" r:id="rId39"/>
    <p:sldId id="297" r:id="rId40"/>
    <p:sldId id="298" r:id="rId41"/>
    <p:sldId id="299" r:id="rId42"/>
    <p:sldId id="300" r:id="rId43"/>
    <p:sldId id="307" r:id="rId44"/>
    <p:sldId id="308" r:id="rId45"/>
    <p:sldId id="309" r:id="rId46"/>
    <p:sldId id="310" r:id="rId47"/>
    <p:sldId id="311" r:id="rId48"/>
    <p:sldId id="312" r:id="rId49"/>
    <p:sldId id="313" r:id="rId50"/>
    <p:sldId id="303" r:id="rId51"/>
    <p:sldId id="315" r:id="rId52"/>
    <p:sldId id="316" r:id="rId53"/>
    <p:sldId id="304" r:id="rId54"/>
    <p:sldId id="317" r:id="rId55"/>
    <p:sldId id="305" r:id="rId56"/>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1" autoAdjust="0"/>
    <p:restoredTop sz="94660"/>
  </p:normalViewPr>
  <p:slideViewPr>
    <p:cSldViewPr>
      <p:cViewPr varScale="1">
        <p:scale>
          <a:sx n="71" d="100"/>
          <a:sy n="71" d="100"/>
        </p:scale>
        <p:origin x="1380"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2A5BE4-8F7E-438A-A692-A95F65459EF2}" type="datetimeFigureOut">
              <a:rPr lang="es-CO" smtClean="0"/>
              <a:t>4/06/2026</a:t>
            </a:fld>
            <a:endParaRPr lang="es-CO"/>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423087-FAAC-4953-89CB-1E39A9052922}" type="slidenum">
              <a:rPr lang="es-CO" smtClean="0"/>
              <a:t>‹Nº›</a:t>
            </a:fld>
            <a:endParaRPr lang="es-CO"/>
          </a:p>
        </p:txBody>
      </p:sp>
    </p:spTree>
    <p:extLst>
      <p:ext uri="{BB962C8B-B14F-4D97-AF65-F5344CB8AC3E}">
        <p14:creationId xmlns:p14="http://schemas.microsoft.com/office/powerpoint/2010/main" val="1906642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7C845480-BA3F-4951-AFBF-974391F4E90B}" type="datetime1">
              <a:rPr lang="es-CO" smtClean="0"/>
              <a:t>4/06/2026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6232832-909B-4B70-BA17-F044A5F61810}" type="slidenum">
              <a:rPr lang="es-CO" smtClean="0"/>
              <a:t>‹Nº›</a:t>
            </a:fld>
            <a:endParaRPr lang="es-C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AE70C210-1445-4B3D-83BD-8F2E12D74891}" type="datetime1">
              <a:rPr lang="es-CO" smtClean="0"/>
              <a:t>4/06/2026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6232832-909B-4B70-BA17-F044A5F61810}" type="slidenum">
              <a:rPr lang="es-CO" smtClean="0"/>
              <a:t>‹Nº›</a:t>
            </a:fld>
            <a:endParaRPr lang="es-C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6D28BE34-A219-43C7-A99B-710B6F9F5D3A}" type="datetime1">
              <a:rPr lang="es-CO" smtClean="0"/>
              <a:t>4/06/2026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6232832-909B-4B70-BA17-F044A5F61810}" type="slidenum">
              <a:rPr lang="es-CO" smtClean="0"/>
              <a:t>‹Nº›</a:t>
            </a:fld>
            <a:endParaRPr lang="es-C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D782FC0C-C0F3-4CC8-9622-770DC5196F19}" type="datetime1">
              <a:rPr lang="es-CO" smtClean="0"/>
              <a:t>4/06/2026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66232832-909B-4B70-BA17-F044A5F61810}" type="slidenum">
              <a:rPr lang="es-CO" smtClean="0"/>
              <a:t>‹Nº›</a:t>
            </a:fld>
            <a:endParaRPr lang="es-C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Date Placeholder 6"/>
          <p:cNvSpPr>
            <a:spLocks noGrp="1"/>
          </p:cNvSpPr>
          <p:nvPr>
            <p:ph type="dt" sz="half" idx="10"/>
          </p:nvPr>
        </p:nvSpPr>
        <p:spPr/>
        <p:txBody>
          <a:bodyPr/>
          <a:lstStyle/>
          <a:p>
            <a:fld id="{36405B6F-9795-475B-8EF3-701ED1466909}" type="datetime1">
              <a:rPr lang="es-CO" smtClean="0"/>
              <a:t>4/06/2026</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66232832-909B-4B70-BA17-F044A5F61810}" type="slidenum">
              <a:rPr lang="es-CO" smtClean="0"/>
              <a:t>‹Nº›</a:t>
            </a:fld>
            <a:endParaRPr lang="es-C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AFDB6C8A-496E-45AA-8303-9411E862BCC4}" type="datetime1">
              <a:rPr lang="es-CO" smtClean="0"/>
              <a:t>4/06/2026</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66232832-909B-4B70-BA17-F044A5F61810}" type="slidenum">
              <a:rPr lang="es-CO" smtClean="0"/>
              <a:t>‹Nº›</a:t>
            </a:fld>
            <a:endParaRPr lang="es-C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7D27E7-6625-427E-A668-6DE33851D222}" type="datetime1">
              <a:rPr lang="es-CO" smtClean="0"/>
              <a:t>4/06/2026</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66232832-909B-4B70-BA17-F044A5F61810}" type="slidenum">
              <a:rPr lang="es-CO" smtClean="0"/>
              <a:t>‹Nº›</a:t>
            </a:fld>
            <a:endParaRPr lang="es-C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4DACCBBC-D076-47AF-9B9E-9A8D880BDCAD}" type="datetime1">
              <a:rPr lang="es-CO" smtClean="0"/>
              <a:t>4/06/2026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66232832-909B-4B70-BA17-F044A5F61810}" type="slidenum">
              <a:rPr lang="es-CO" smtClean="0"/>
              <a:t>‹Nº›</a:t>
            </a:fld>
            <a:endParaRPr lang="es-CO"/>
          </a:p>
        </p:txBody>
      </p:sp>
      <p:sp>
        <p:nvSpPr>
          <p:cNvPr id="9" name="Content Placeholder 8"/>
          <p:cNvSpPr>
            <a:spLocks noGrp="1"/>
          </p:cNvSpPr>
          <p:nvPr>
            <p:ph sz="quarter" idx="13"/>
          </p:nvPr>
        </p:nvSpPr>
        <p:spPr>
          <a:xfrm>
            <a:off x="304800" y="381000"/>
            <a:ext cx="7772400" cy="494284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s-ES"/>
              <a:t>Haga clic para modificar el estilo de título del patrón</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8" name="Date Placeholder 7"/>
          <p:cNvSpPr>
            <a:spLocks noGrp="1"/>
          </p:cNvSpPr>
          <p:nvPr>
            <p:ph type="dt" sz="half" idx="10"/>
          </p:nvPr>
        </p:nvSpPr>
        <p:spPr/>
        <p:txBody>
          <a:bodyPr/>
          <a:lstStyle/>
          <a:p>
            <a:fld id="{751E31DD-234B-4158-AA5C-5BC98137B8CD}" type="datetime1">
              <a:rPr lang="es-CO" smtClean="0"/>
              <a:t>4/06/2026</a:t>
            </a:fld>
            <a:endParaRPr lang="es-CO"/>
          </a:p>
        </p:txBody>
      </p:sp>
      <p:sp>
        <p:nvSpPr>
          <p:cNvPr id="9" name="Slide Number Placeholder 8"/>
          <p:cNvSpPr>
            <a:spLocks noGrp="1"/>
          </p:cNvSpPr>
          <p:nvPr>
            <p:ph type="sldNum" sz="quarter" idx="11"/>
          </p:nvPr>
        </p:nvSpPr>
        <p:spPr/>
        <p:txBody>
          <a:bodyPr/>
          <a:lstStyle/>
          <a:p>
            <a:fld id="{66232832-909B-4B70-BA17-F044A5F61810}" type="slidenum">
              <a:rPr lang="es-CO" smtClean="0"/>
              <a:t>‹Nº›</a:t>
            </a:fld>
            <a:endParaRPr lang="es-CO"/>
          </a:p>
        </p:txBody>
      </p:sp>
      <p:sp>
        <p:nvSpPr>
          <p:cNvPr id="10" name="Footer Placeholder 9"/>
          <p:cNvSpPr>
            <a:spLocks noGrp="1"/>
          </p:cNvSpPr>
          <p:nvPr>
            <p:ph type="ftr" sz="quarter" idx="12"/>
          </p:nvPr>
        </p:nvSpPr>
        <p:spPr/>
        <p:txBody>
          <a:bodyPr/>
          <a:lstStyle/>
          <a:p>
            <a:endParaRPr lang="es-C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5802F0C2-9378-4562-914D-46F7FB9C8400}" type="datetime1">
              <a:rPr lang="es-CO" smtClean="0"/>
              <a:t>4/06/2026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6232832-909B-4B70-BA17-F044A5F61810}" type="slidenum">
              <a:rPr lang="es-CO" smtClean="0"/>
              <a:t>‹Nº›</a:t>
            </a:fld>
            <a:endParaRPr lang="es-C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824529C-61E4-46BE-80A2-A46D82200B0C}" type="datetime1">
              <a:rPr lang="es-CO" smtClean="0"/>
              <a:t>4/06/2026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6232832-909B-4B70-BA17-F044A5F61810}" type="slidenum">
              <a:rPr lang="es-CO" smtClean="0"/>
              <a:t>‹Nº›</a:t>
            </a:fld>
            <a:endParaRPr lang="es-C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6232832-909B-4B70-BA17-F044A5F61810}" type="slidenum">
              <a:rPr lang="es-CO" smtClean="0"/>
              <a:t>‹Nº›</a:t>
            </a:fld>
            <a:endParaRPr lang="es-CO"/>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s-CO"/>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2F836619-1ACD-490A-9EB4-59097315A7BE}" type="datetime1">
              <a:rPr lang="es-CO" smtClean="0"/>
              <a:t>4/06/2026</a:t>
            </a:fld>
            <a:endParaRPr lang="es-CO"/>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sldNum="0"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oleObject" Target="../embeddings/oleObject1.bin"/><Relationship Id="rId7" Type="http://schemas.openxmlformats.org/officeDocument/2006/relationships/image" Target="../media/image51.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oleObject" Target="../embeddings/oleObject2.bin"/><Relationship Id="rId5" Type="http://schemas.openxmlformats.org/officeDocument/2006/relationships/image" Target="../media/image50.png"/><Relationship Id="rId4" Type="http://schemas.openxmlformats.org/officeDocument/2006/relationships/image" Target="../media/image49.png"/></Relationships>
</file>

<file path=ppt/slides/_rels/slide5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39000"/>
          </a:schemeClr>
        </a:solidFill>
        <a:effectLst/>
      </p:bgPr>
    </p:bg>
    <p:spTree>
      <p:nvGrpSpPr>
        <p:cNvPr id="1" name=""/>
        <p:cNvGrpSpPr/>
        <p:nvPr/>
      </p:nvGrpSpPr>
      <p:grpSpPr>
        <a:xfrm>
          <a:off x="0" y="0"/>
          <a:ext cx="0" cy="0"/>
          <a:chOff x="0" y="0"/>
          <a:chExt cx="0" cy="0"/>
        </a:xfrm>
      </p:grpSpPr>
      <p:pic>
        <p:nvPicPr>
          <p:cNvPr id="4" name="Imagen 1"/>
          <p:cNvPicPr>
            <a:picLocks noChangeAspect="1"/>
          </p:cNvPicPr>
          <p:nvPr/>
        </p:nvPicPr>
        <p:blipFill rotWithShape="1">
          <a:blip r:embed="rId2" cstate="print">
            <a:extLst>
              <a:ext uri="{28A0092B-C50C-407E-A947-70E740481C1C}">
                <a14:useLocalDpi xmlns:a14="http://schemas.microsoft.com/office/drawing/2010/main" val="0"/>
              </a:ext>
            </a:extLst>
          </a:blip>
          <a:srcRect l="26738" t="12085" r="24123" b="10271"/>
          <a:stretch/>
        </p:blipFill>
        <p:spPr>
          <a:xfrm>
            <a:off x="251520" y="548680"/>
            <a:ext cx="2935384" cy="4608512"/>
          </a:xfrm>
          <a:prstGeom prst="rect">
            <a:avLst/>
          </a:prstGeom>
        </p:spPr>
      </p:pic>
      <p:sp>
        <p:nvSpPr>
          <p:cNvPr id="6" name="5 CuadroTexto"/>
          <p:cNvSpPr txBox="1"/>
          <p:nvPr/>
        </p:nvSpPr>
        <p:spPr>
          <a:xfrm>
            <a:off x="3186904" y="332656"/>
            <a:ext cx="3186190" cy="707886"/>
          </a:xfrm>
          <a:prstGeom prst="rect">
            <a:avLst/>
          </a:prstGeom>
          <a:noFill/>
        </p:spPr>
        <p:txBody>
          <a:bodyPr wrap="square" rtlCol="0">
            <a:spAutoFit/>
          </a:bodyPr>
          <a:lstStyle/>
          <a:p>
            <a:pPr algn="r"/>
            <a:r>
              <a:rPr lang="es-CO" sz="4000" dirty="0">
                <a:latin typeface="Arial" panose="020B0604020202020204" pitchFamily="34" charset="0"/>
                <a:cs typeface="Arial" panose="020B0604020202020204" pitchFamily="34" charset="0"/>
              </a:rPr>
              <a:t>INDUCCIÓN </a:t>
            </a:r>
          </a:p>
        </p:txBody>
      </p:sp>
      <p:pic>
        <p:nvPicPr>
          <p:cNvPr id="2" name="Imagen 1">
            <a:extLst>
              <a:ext uri="{FF2B5EF4-FFF2-40B4-BE49-F238E27FC236}">
                <a16:creationId xmlns:a16="http://schemas.microsoft.com/office/drawing/2014/main" id="{00000000-0008-0000-0000-00000200000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1268761"/>
            <a:ext cx="3186190" cy="2304255"/>
          </a:xfrm>
          <a:prstGeom prst="rect">
            <a:avLst/>
          </a:prstGeom>
          <a:noFill/>
        </p:spPr>
      </p:pic>
      <p:sp>
        <p:nvSpPr>
          <p:cNvPr id="5" name="CuadroTexto 4">
            <a:extLst>
              <a:ext uri="{FF2B5EF4-FFF2-40B4-BE49-F238E27FC236}">
                <a16:creationId xmlns:a16="http://schemas.microsoft.com/office/drawing/2014/main" id="{6768A906-357F-35EE-921D-16313F699FF8}"/>
              </a:ext>
            </a:extLst>
          </p:cNvPr>
          <p:cNvSpPr txBox="1"/>
          <p:nvPr/>
        </p:nvSpPr>
        <p:spPr>
          <a:xfrm>
            <a:off x="4292909" y="3797333"/>
            <a:ext cx="3888387" cy="646331"/>
          </a:xfrm>
          <a:prstGeom prst="rect">
            <a:avLst/>
          </a:prstGeom>
          <a:noFill/>
        </p:spPr>
        <p:txBody>
          <a:bodyPr wrap="square">
            <a:spAutoFit/>
          </a:bodyPr>
          <a:lstStyle/>
          <a:p>
            <a:r>
              <a:rPr lang="pt-BR" dirty="0"/>
              <a:t>Laidis Mileidis Florez Neira</a:t>
            </a:r>
          </a:p>
          <a:p>
            <a:r>
              <a:rPr lang="pt-BR" dirty="0"/>
              <a:t>Coordinador SST</a:t>
            </a:r>
          </a:p>
        </p:txBody>
      </p:sp>
    </p:spTree>
    <p:extLst>
      <p:ext uri="{BB962C8B-B14F-4D97-AF65-F5344CB8AC3E}">
        <p14:creationId xmlns:p14="http://schemas.microsoft.com/office/powerpoint/2010/main" val="2806196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115616" y="1124744"/>
            <a:ext cx="6696744" cy="1077218"/>
          </a:xfrm>
          <a:prstGeom prst="rect">
            <a:avLst/>
          </a:prstGeom>
          <a:noFill/>
        </p:spPr>
        <p:txBody>
          <a:bodyPr wrap="square" rtlCol="0">
            <a:spAutoFit/>
          </a:bodyPr>
          <a:lstStyle/>
          <a:p>
            <a:pPr algn="ctr"/>
            <a:r>
              <a:rPr lang="es-ES" sz="3200" b="1" dirty="0">
                <a:latin typeface="Arial" panose="020B0604020202020204" pitchFamily="34" charset="0"/>
                <a:cs typeface="Arial" panose="020B0604020202020204" pitchFamily="34" charset="0"/>
              </a:rPr>
              <a:t>GENERALIDADES DE LA EMPRESA</a:t>
            </a:r>
            <a:endParaRPr lang="es-CO" sz="3200" b="1" dirty="0">
              <a:latin typeface="Arial" panose="020B0604020202020204" pitchFamily="34" charset="0"/>
              <a:cs typeface="Arial" panose="020B0604020202020204" pitchFamily="34" charset="0"/>
            </a:endParaRPr>
          </a:p>
        </p:txBody>
      </p:sp>
      <p:sp>
        <p:nvSpPr>
          <p:cNvPr id="6" name="2 CuadroTexto">
            <a:extLst>
              <a:ext uri="{FF2B5EF4-FFF2-40B4-BE49-F238E27FC236}">
                <a16:creationId xmlns:a16="http://schemas.microsoft.com/office/drawing/2014/main" id="{EB6DA616-FF9F-ACEC-B84E-613CE61DC6E9}"/>
              </a:ext>
            </a:extLst>
          </p:cNvPr>
          <p:cNvSpPr txBox="1"/>
          <p:nvPr/>
        </p:nvSpPr>
        <p:spPr>
          <a:xfrm>
            <a:off x="755576" y="2420888"/>
            <a:ext cx="7056784" cy="4031873"/>
          </a:xfrm>
          <a:prstGeom prst="rect">
            <a:avLst/>
          </a:prstGeom>
          <a:noFill/>
        </p:spPr>
        <p:txBody>
          <a:bodyPr wrap="square" rtlCol="0">
            <a:spAutoFit/>
          </a:bodyPr>
          <a:lstStyle/>
          <a:p>
            <a:pPr algn="just"/>
            <a:r>
              <a:rPr lang="es-MX" sz="1600" dirty="0">
                <a:latin typeface="Arial" panose="020B0604020202020204" pitchFamily="34" charset="0"/>
                <a:cs typeface="Arial" panose="020B0604020202020204" pitchFamily="34" charset="0"/>
              </a:rPr>
              <a:t>La empresa </a:t>
            </a:r>
            <a:r>
              <a:rPr lang="es-MX" sz="1600" b="1" dirty="0">
                <a:latin typeface="Arial" panose="020B0604020202020204" pitchFamily="34" charset="0"/>
                <a:cs typeface="Arial" panose="020B0604020202020204" pitchFamily="34" charset="0"/>
              </a:rPr>
              <a:t>OPERADORA DE EMPLEOS TEMPORALES LTDA</a:t>
            </a:r>
            <a:r>
              <a:rPr lang="es-MX" sz="1600" dirty="0">
                <a:latin typeface="Arial" panose="020B0604020202020204" pitchFamily="34" charset="0"/>
                <a:cs typeface="Arial" panose="020B0604020202020204" pitchFamily="34" charset="0"/>
              </a:rPr>
              <a:t>, es una firma comercial en la rama de suministro  de personal en misión. Fue constituida por escritura pública #0000033 de 9 de junio de 2019, otorgada en la notaría tercera de Montería y registrada en la Cámara de Comercio de esta  ciudad, con el numero mercantil  00037843, con el NIT 0812007375-5 el 14 de Enero de 2019  bajo el nombre </a:t>
            </a:r>
            <a:r>
              <a:rPr lang="es-MX" sz="1600" b="1" dirty="0">
                <a:latin typeface="Arial" panose="020B0604020202020204" pitchFamily="34" charset="0"/>
                <a:cs typeface="Arial" panose="020B0604020202020204" pitchFamily="34" charset="0"/>
              </a:rPr>
              <a:t>OPERADORA DE EMPLEOS TEMPORALES LTDA</a:t>
            </a:r>
            <a:r>
              <a:rPr lang="es-MX" sz="1600" dirty="0">
                <a:latin typeface="Arial" panose="020B0604020202020204" pitchFamily="34" charset="0"/>
                <a:cs typeface="Arial" panose="020B0604020202020204" pitchFamily="34" charset="0"/>
              </a:rPr>
              <a:t>.</a:t>
            </a:r>
            <a:endParaRPr lang="es-CO"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 </a:t>
            </a:r>
            <a:endParaRPr lang="es-CO" sz="1600" dirty="0">
              <a:latin typeface="Arial" panose="020B0604020202020204" pitchFamily="34" charset="0"/>
              <a:cs typeface="Arial" panose="020B0604020202020204" pitchFamily="34" charset="0"/>
            </a:endParaRPr>
          </a:p>
          <a:p>
            <a:pPr algn="just"/>
            <a:r>
              <a:rPr lang="es-MX" sz="1600" b="1" dirty="0">
                <a:latin typeface="Arial" panose="020B0604020202020204" pitchFamily="34" charset="0"/>
                <a:cs typeface="Arial" panose="020B0604020202020204" pitchFamily="34" charset="0"/>
              </a:rPr>
              <a:t>OPERADORA DE EMPLEOS TEMPORALES LTDA</a:t>
            </a:r>
            <a:r>
              <a:rPr lang="es-MX" sz="1600" dirty="0">
                <a:latin typeface="Arial" panose="020B0604020202020204" pitchFamily="34" charset="0"/>
                <a:cs typeface="Arial" panose="020B0604020202020204" pitchFamily="34" charset="0"/>
              </a:rPr>
              <a:t>, dispone de personal calificado para atender las necesidades de nuestros clientes. En la actualidad suministramos personal a los Departamentos de Córdoba, Sucre, Bolívar, Atlántico y Guajira. Todo esto está respaldado con una gran experiencia certificada. En estos momentos contamos con una nómina de aproximadamente 700 personas, lo  cual nos acredita en la mayoría del territorio nacional.</a:t>
            </a:r>
            <a:endParaRPr lang="es-CO" sz="1600" dirty="0">
              <a:latin typeface="Arial" panose="020B0604020202020204" pitchFamily="34" charset="0"/>
              <a:cs typeface="Arial" panose="020B0604020202020204" pitchFamily="34" charset="0"/>
            </a:endParaRPr>
          </a:p>
          <a:p>
            <a:pPr algn="just"/>
            <a:endParaRPr lang="es-CO"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1593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b="1" dirty="0">
                <a:solidFill>
                  <a:schemeClr val="tx1"/>
                </a:solidFill>
                <a:latin typeface="Arial" panose="020B0604020202020204" pitchFamily="34" charset="0"/>
                <a:cs typeface="Arial" panose="020B0604020202020204" pitchFamily="34" charset="0"/>
              </a:rPr>
              <a:t>MISIÓN</a:t>
            </a:r>
          </a:p>
        </p:txBody>
      </p:sp>
      <p:sp>
        <p:nvSpPr>
          <p:cNvPr id="4" name="3 CuadroTexto"/>
          <p:cNvSpPr txBox="1"/>
          <p:nvPr/>
        </p:nvSpPr>
        <p:spPr>
          <a:xfrm>
            <a:off x="973025" y="3135328"/>
            <a:ext cx="7200800" cy="769441"/>
          </a:xfrm>
          <a:prstGeom prst="rect">
            <a:avLst/>
          </a:prstGeom>
          <a:noFill/>
        </p:spPr>
        <p:txBody>
          <a:bodyPr wrap="square" rtlCol="0">
            <a:spAutoFit/>
          </a:bodyPr>
          <a:lstStyle/>
          <a:p>
            <a:pPr algn="ctr"/>
            <a:r>
              <a:rPr lang="es-CO" sz="4400" b="1" dirty="0">
                <a:latin typeface="Arial" panose="020B0604020202020204" pitchFamily="34" charset="0"/>
                <a:cs typeface="Arial" panose="020B0604020202020204" pitchFamily="34" charset="0"/>
              </a:rPr>
              <a:t>VISIÓN</a:t>
            </a:r>
          </a:p>
        </p:txBody>
      </p:sp>
      <p:sp>
        <p:nvSpPr>
          <p:cNvPr id="5" name="2 CuadroTexto">
            <a:extLst>
              <a:ext uri="{FF2B5EF4-FFF2-40B4-BE49-F238E27FC236}">
                <a16:creationId xmlns:a16="http://schemas.microsoft.com/office/drawing/2014/main" id="{0187CAEE-026D-90D1-646D-7DF288038FDD}"/>
              </a:ext>
            </a:extLst>
          </p:cNvPr>
          <p:cNvSpPr txBox="1"/>
          <p:nvPr/>
        </p:nvSpPr>
        <p:spPr>
          <a:xfrm>
            <a:off x="467544" y="1124744"/>
            <a:ext cx="7416824" cy="2339102"/>
          </a:xfrm>
          <a:prstGeom prst="rect">
            <a:avLst/>
          </a:prstGeom>
          <a:noFill/>
        </p:spPr>
        <p:txBody>
          <a:bodyPr wrap="square" rtlCol="0">
            <a:spAutoFit/>
          </a:bodyPr>
          <a:lstStyle/>
          <a:p>
            <a:pPr algn="just"/>
            <a:r>
              <a:rPr lang="es-MX" sz="1600" b="1" dirty="0">
                <a:latin typeface="Arial" panose="020B0604020202020204" pitchFamily="34" charset="0"/>
                <a:cs typeface="Arial" panose="020B0604020202020204" pitchFamily="34" charset="0"/>
              </a:rPr>
              <a:t>OPERADORA DE EMPLEOS TEMPORALES LTDA</a:t>
            </a:r>
            <a:r>
              <a:rPr lang="es-MX" sz="1600" dirty="0">
                <a:latin typeface="Arial" panose="020B0604020202020204" pitchFamily="34" charset="0"/>
                <a:cs typeface="Arial" panose="020B0604020202020204" pitchFamily="34" charset="0"/>
              </a:rPr>
              <a:t>, ofrece suministro de personal de diferentes áreas  aseo, portería, consejería, administración de propiedad horizontal y profesionales en distintas áreas a los clientes del sector público y privado, utilizando un capital humano capacitado, con espíritu de respeto mutuo, cumplimiento y puntualidad en el trabajo, garantizando así el logro de la solidez económica de la empresa, el mejoramiento de la calidad de vida de los mismos y el cumplimiento eficaz de las necesidades  y expectativas  de sus clientes.</a:t>
            </a:r>
            <a:endParaRPr lang="es-CO" sz="1600" dirty="0">
              <a:latin typeface="Arial" panose="020B0604020202020204" pitchFamily="34" charset="0"/>
              <a:cs typeface="Arial" panose="020B0604020202020204" pitchFamily="34" charset="0"/>
            </a:endParaRPr>
          </a:p>
          <a:p>
            <a:endParaRPr lang="es-CO" dirty="0"/>
          </a:p>
        </p:txBody>
      </p:sp>
      <p:sp>
        <p:nvSpPr>
          <p:cNvPr id="7" name="5 CuadroTexto">
            <a:extLst>
              <a:ext uri="{FF2B5EF4-FFF2-40B4-BE49-F238E27FC236}">
                <a16:creationId xmlns:a16="http://schemas.microsoft.com/office/drawing/2014/main" id="{C0F60E64-DA2B-54D0-663E-C0841F19874D}"/>
              </a:ext>
            </a:extLst>
          </p:cNvPr>
          <p:cNvSpPr txBox="1"/>
          <p:nvPr/>
        </p:nvSpPr>
        <p:spPr>
          <a:xfrm>
            <a:off x="467544" y="3933057"/>
            <a:ext cx="7632848" cy="1846659"/>
          </a:xfrm>
          <a:prstGeom prst="rect">
            <a:avLst/>
          </a:prstGeom>
          <a:noFill/>
        </p:spPr>
        <p:txBody>
          <a:bodyPr wrap="square" rtlCol="0">
            <a:spAutoFit/>
          </a:bodyPr>
          <a:lstStyle/>
          <a:p>
            <a:pPr algn="just"/>
            <a:r>
              <a:rPr lang="es-ES" sz="1600" b="1" dirty="0">
                <a:latin typeface="Arial" panose="020B0604020202020204" pitchFamily="34" charset="0"/>
                <a:cs typeface="Arial" panose="020B0604020202020204" pitchFamily="34" charset="0"/>
              </a:rPr>
              <a:t>OPERADORA DE EMPLEOS TEMPORALES LTDA</a:t>
            </a:r>
            <a:r>
              <a:rPr lang="es-ES" sz="1600" dirty="0">
                <a:latin typeface="Arial" panose="020B0604020202020204" pitchFamily="34" charset="0"/>
                <a:cs typeface="Arial" panose="020B0604020202020204" pitchFamily="34" charset="0"/>
              </a:rPr>
              <a:t>, para el año 2030 será la empresa líder en el departamento y en la costa caribe en el suministro de trabajadores en misión. Promoviendo la capacitación permanente de nuestro capital humano para responder oportunamente a las necesidades y expectativas de nuestros clientes, de forma que seamos socialmente rentables y sostenibles en el tiempo.</a:t>
            </a:r>
            <a:endParaRPr lang="es-CO" sz="1600" dirty="0">
              <a:latin typeface="Arial" panose="020B0604020202020204" pitchFamily="34" charset="0"/>
              <a:cs typeface="Arial" panose="020B0604020202020204" pitchFamily="34" charset="0"/>
            </a:endParaRPr>
          </a:p>
          <a:p>
            <a:endParaRPr lang="es-CO" dirty="0"/>
          </a:p>
        </p:txBody>
      </p:sp>
    </p:spTree>
    <p:extLst>
      <p:ext uri="{BB962C8B-B14F-4D97-AF65-F5344CB8AC3E}">
        <p14:creationId xmlns:p14="http://schemas.microsoft.com/office/powerpoint/2010/main" val="1958736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404664"/>
            <a:ext cx="7753672" cy="5996136"/>
          </a:xfrm>
        </p:spPr>
        <p:txBody>
          <a:bodyPr>
            <a:normAutofit fontScale="70000" lnSpcReduction="20000"/>
          </a:bodyPr>
          <a:lstStyle/>
          <a:p>
            <a:r>
              <a:rPr lang="es-CO" b="1" dirty="0"/>
              <a:t>RAZON SOCIAL</a:t>
            </a:r>
            <a:r>
              <a:rPr lang="es-CO" dirty="0"/>
              <a:t>: OPERADORA DE EMPLEO TEDMPORAL LTDA </a:t>
            </a:r>
          </a:p>
          <a:p>
            <a:r>
              <a:rPr lang="es-CO" b="1" dirty="0"/>
              <a:t>NIT</a:t>
            </a:r>
            <a:r>
              <a:rPr lang="es-CO" dirty="0"/>
              <a:t>: 812007375   </a:t>
            </a:r>
          </a:p>
          <a:p>
            <a:r>
              <a:rPr lang="es-CO" b="1" dirty="0"/>
              <a:t>ACTIVIDAD ECONOMICA</a:t>
            </a:r>
            <a:r>
              <a:rPr lang="es-CO" dirty="0"/>
              <a:t>: 	</a:t>
            </a:r>
          </a:p>
          <a:p>
            <a:r>
              <a:rPr lang="es-CO" b="1" dirty="0"/>
              <a:t>CODIGO DE ACTIVIDAD ECONOMICA</a:t>
            </a:r>
            <a:r>
              <a:rPr lang="es-CO" dirty="0"/>
              <a:t>: 3782001           </a:t>
            </a:r>
          </a:p>
          <a:p>
            <a:r>
              <a:rPr lang="es-CO" b="1" dirty="0"/>
              <a:t>DIRECCION SEDE PRINCIPAL</a:t>
            </a:r>
            <a:r>
              <a:rPr lang="es-CO" dirty="0"/>
              <a:t>: </a:t>
            </a:r>
            <a:r>
              <a:rPr lang="es-MX" dirty="0"/>
              <a:t>CALLE 34 # 4- 63 CENTRO</a:t>
            </a:r>
            <a:endParaRPr lang="es-CO" dirty="0"/>
          </a:p>
          <a:p>
            <a:r>
              <a:rPr lang="es-CO" b="1" dirty="0"/>
              <a:t>TELEFONO</a:t>
            </a:r>
            <a:r>
              <a:rPr lang="es-CO" dirty="0"/>
              <a:t>: 782-4086 </a:t>
            </a:r>
          </a:p>
          <a:p>
            <a:r>
              <a:rPr lang="es-CO" b="1" dirty="0"/>
              <a:t>CELULAR: </a:t>
            </a:r>
            <a:r>
              <a:rPr lang="es-CO" dirty="0"/>
              <a:t>315-6841125		</a:t>
            </a:r>
          </a:p>
          <a:p>
            <a:r>
              <a:rPr lang="es-CO" b="1" dirty="0"/>
              <a:t>CUIDAD</a:t>
            </a:r>
            <a:r>
              <a:rPr lang="es-CO" dirty="0"/>
              <a:t>: Montería</a:t>
            </a:r>
          </a:p>
          <a:p>
            <a:pPr marL="114300" indent="0">
              <a:buNone/>
            </a:pPr>
            <a:endParaRPr lang="es-CO" dirty="0"/>
          </a:p>
          <a:p>
            <a:r>
              <a:rPr lang="es-CO" b="1" dirty="0"/>
              <a:t>SUCURSALES</a:t>
            </a:r>
            <a:endParaRPr lang="es-CO" dirty="0"/>
          </a:p>
          <a:p>
            <a:r>
              <a:rPr lang="es-CO" b="1" dirty="0"/>
              <a:t>DIRECCION</a:t>
            </a:r>
            <a:r>
              <a:rPr lang="es-CO" dirty="0"/>
              <a:t>: Calle 22 No. 14-56 local 2 calle Santander	</a:t>
            </a:r>
          </a:p>
          <a:p>
            <a:r>
              <a:rPr lang="es-CO" b="1" dirty="0"/>
              <a:t>TELEFONO</a:t>
            </a:r>
            <a:r>
              <a:rPr lang="es-CO" dirty="0"/>
              <a:t>: 281-4949		</a:t>
            </a:r>
          </a:p>
          <a:p>
            <a:r>
              <a:rPr lang="es-CO" b="1" dirty="0"/>
              <a:t>CUIDAD</a:t>
            </a:r>
            <a:r>
              <a:rPr lang="es-CO" dirty="0"/>
              <a:t>: Sincelejo</a:t>
            </a:r>
          </a:p>
          <a:p>
            <a:pPr marL="114300" indent="0">
              <a:buNone/>
            </a:pPr>
            <a:r>
              <a:rPr lang="es-CO" dirty="0"/>
              <a:t> </a:t>
            </a:r>
          </a:p>
          <a:p>
            <a:r>
              <a:rPr lang="es-CO" b="1" dirty="0"/>
              <a:t>DIRECCION</a:t>
            </a:r>
            <a:r>
              <a:rPr lang="es-CO" dirty="0"/>
              <a:t>: Barrio Manga </a:t>
            </a:r>
            <a:r>
              <a:rPr lang="es-CO" dirty="0" err="1"/>
              <a:t>cra</a:t>
            </a:r>
            <a:r>
              <a:rPr lang="es-CO" dirty="0"/>
              <a:t> 18ª no. 26-67 Primer Callejón Primer Piso</a:t>
            </a:r>
          </a:p>
          <a:p>
            <a:r>
              <a:rPr lang="es-CO" b="1" dirty="0"/>
              <a:t>TELEFONO</a:t>
            </a:r>
            <a:r>
              <a:rPr lang="es-CO" dirty="0"/>
              <a:t>: 318-5781358	</a:t>
            </a:r>
          </a:p>
          <a:p>
            <a:r>
              <a:rPr lang="es-CO" b="1" dirty="0"/>
              <a:t>CUIDAD</a:t>
            </a:r>
            <a:r>
              <a:rPr lang="es-CO" dirty="0"/>
              <a:t>: Cartagena</a:t>
            </a:r>
          </a:p>
          <a:p>
            <a:pPr marL="114300" indent="0">
              <a:buNone/>
            </a:pPr>
            <a:r>
              <a:rPr lang="es-CO" dirty="0"/>
              <a:t> </a:t>
            </a:r>
          </a:p>
          <a:p>
            <a:r>
              <a:rPr lang="es-CO" b="1" dirty="0"/>
              <a:t>DIRECCION</a:t>
            </a:r>
            <a:r>
              <a:rPr lang="es-CO" dirty="0"/>
              <a:t>: Calle 70 No. 52-54 local 2-206</a:t>
            </a:r>
          </a:p>
          <a:p>
            <a:r>
              <a:rPr lang="es-CO" b="1" dirty="0"/>
              <a:t>TELEFONO</a:t>
            </a:r>
            <a:r>
              <a:rPr lang="es-CO" dirty="0"/>
              <a:t>: 385-0560	</a:t>
            </a:r>
          </a:p>
          <a:p>
            <a:r>
              <a:rPr lang="es-CO" b="1" dirty="0"/>
              <a:t>CUIDAD</a:t>
            </a:r>
            <a:r>
              <a:rPr lang="es-CO" dirty="0"/>
              <a:t>: Barranquilla</a:t>
            </a:r>
          </a:p>
          <a:p>
            <a:pPr marL="114300" indent="0">
              <a:buNone/>
            </a:pPr>
            <a:r>
              <a:rPr lang="es-CO" dirty="0"/>
              <a:t> </a:t>
            </a:r>
          </a:p>
          <a:p>
            <a:r>
              <a:rPr lang="es-CO" b="1" dirty="0"/>
              <a:t>DIRECCION</a:t>
            </a:r>
            <a:r>
              <a:rPr lang="es-CO" dirty="0"/>
              <a:t>: </a:t>
            </a:r>
            <a:r>
              <a:rPr lang="es-CO" dirty="0" err="1"/>
              <a:t>Mingueo</a:t>
            </a:r>
            <a:r>
              <a:rPr lang="es-CO" dirty="0"/>
              <a:t> - </a:t>
            </a:r>
            <a:r>
              <a:rPr lang="es-CO" dirty="0" err="1"/>
              <a:t>Dibulla</a:t>
            </a:r>
            <a:endParaRPr lang="es-CO" dirty="0"/>
          </a:p>
          <a:p>
            <a:r>
              <a:rPr lang="es-CO" b="1" dirty="0"/>
              <a:t>TELEFONO</a:t>
            </a:r>
            <a:r>
              <a:rPr lang="es-CO" dirty="0"/>
              <a:t>:317-6683631	</a:t>
            </a:r>
          </a:p>
          <a:p>
            <a:r>
              <a:rPr lang="es-CO" b="1" dirty="0"/>
              <a:t>CUIDAD</a:t>
            </a:r>
            <a:r>
              <a:rPr lang="es-CO" dirty="0"/>
              <a:t>: Guajira</a:t>
            </a:r>
          </a:p>
          <a:p>
            <a:endParaRPr lang="es-CO" dirty="0"/>
          </a:p>
        </p:txBody>
      </p:sp>
    </p:spTree>
    <p:extLst>
      <p:ext uri="{BB962C8B-B14F-4D97-AF65-F5344CB8AC3E}">
        <p14:creationId xmlns:p14="http://schemas.microsoft.com/office/powerpoint/2010/main" val="1315810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619672" y="548680"/>
            <a:ext cx="6408712" cy="523220"/>
          </a:xfrm>
          <a:prstGeom prst="rect">
            <a:avLst/>
          </a:prstGeom>
          <a:noFill/>
        </p:spPr>
        <p:txBody>
          <a:bodyPr wrap="square" rtlCol="0">
            <a:spAutoFit/>
          </a:bodyPr>
          <a:lstStyle/>
          <a:p>
            <a:pPr algn="ctr"/>
            <a:r>
              <a:rPr lang="es-CO" sz="2800" b="1" dirty="0">
                <a:latin typeface="Arial" panose="020B0604020202020204" pitchFamily="34" charset="0"/>
                <a:cs typeface="Arial" panose="020B0604020202020204" pitchFamily="34" charset="0"/>
              </a:rPr>
              <a:t>ORGANIGRAMA DE LA EMPRESA</a:t>
            </a:r>
          </a:p>
        </p:txBody>
      </p:sp>
      <p:sp>
        <p:nvSpPr>
          <p:cNvPr id="3" name="2 CuadroTexto"/>
          <p:cNvSpPr txBox="1"/>
          <p:nvPr/>
        </p:nvSpPr>
        <p:spPr>
          <a:xfrm>
            <a:off x="1619672" y="1988840"/>
            <a:ext cx="7128792" cy="369332"/>
          </a:xfrm>
          <a:prstGeom prst="rect">
            <a:avLst/>
          </a:prstGeom>
          <a:noFill/>
        </p:spPr>
        <p:txBody>
          <a:bodyPr wrap="square" rtlCol="0">
            <a:spAutoFit/>
          </a:bodyPr>
          <a:lstStyle/>
          <a:p>
            <a:pPr marL="285750" indent="-285750">
              <a:buFont typeface="Wingdings" panose="05000000000000000000" pitchFamily="2" charset="2"/>
              <a:buChar char="v"/>
            </a:pPr>
            <a:r>
              <a:rPr lang="es-CO" dirty="0"/>
              <a:t>POLITICA </a:t>
            </a:r>
          </a:p>
        </p:txBody>
      </p:sp>
      <p:pic>
        <p:nvPicPr>
          <p:cNvPr id="4" name="3 Imagen"/>
          <p:cNvPicPr/>
          <p:nvPr/>
        </p:nvPicPr>
        <p:blipFill>
          <a:blip r:embed="rId2">
            <a:extLst>
              <a:ext uri="{28A0092B-C50C-407E-A947-70E740481C1C}">
                <a14:useLocalDpi xmlns:a14="http://schemas.microsoft.com/office/drawing/2010/main" val="0"/>
              </a:ext>
            </a:extLst>
          </a:blip>
          <a:srcRect/>
          <a:stretch>
            <a:fillRect/>
          </a:stretch>
        </p:blipFill>
        <p:spPr bwMode="auto">
          <a:xfrm>
            <a:off x="827584" y="1268760"/>
            <a:ext cx="7200800" cy="5040560"/>
          </a:xfrm>
          <a:prstGeom prst="rect">
            <a:avLst/>
          </a:prstGeom>
          <a:noFill/>
          <a:ln>
            <a:noFill/>
          </a:ln>
        </p:spPr>
      </p:pic>
    </p:spTree>
    <p:extLst>
      <p:ext uri="{BB962C8B-B14F-4D97-AF65-F5344CB8AC3E}">
        <p14:creationId xmlns:p14="http://schemas.microsoft.com/office/powerpoint/2010/main" val="518019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00104B-D38E-AF94-4472-42E450E361A1}"/>
              </a:ext>
            </a:extLst>
          </p:cNvPr>
          <p:cNvSpPr>
            <a:spLocks noGrp="1"/>
          </p:cNvSpPr>
          <p:nvPr>
            <p:ph type="title"/>
          </p:nvPr>
        </p:nvSpPr>
        <p:spPr/>
        <p:txBody>
          <a:bodyPr/>
          <a:lstStyle/>
          <a:p>
            <a:pPr algn="ctr"/>
            <a:r>
              <a:rPr lang="es-CO" sz="2400" b="1" dirty="0">
                <a:solidFill>
                  <a:schemeClr val="tx1"/>
                </a:solidFill>
                <a:latin typeface="Arial" panose="020B0604020202020204" pitchFamily="34" charset="0"/>
                <a:cs typeface="Arial" panose="020B0604020202020204" pitchFamily="34" charset="0"/>
              </a:rPr>
              <a:t>ASPECTOS DE SEGURIDAD Y SALUD EN EL TRABAJO</a:t>
            </a:r>
            <a:endParaRPr lang="es-CO" sz="2400" dirty="0"/>
          </a:p>
        </p:txBody>
      </p:sp>
      <p:pic>
        <p:nvPicPr>
          <p:cNvPr id="4" name="Imagen 3">
            <a:extLst>
              <a:ext uri="{FF2B5EF4-FFF2-40B4-BE49-F238E27FC236}">
                <a16:creationId xmlns:a16="http://schemas.microsoft.com/office/drawing/2014/main" id="{0D77B076-93DA-DD44-659D-C0C1BA8F9322}"/>
              </a:ext>
            </a:extLst>
          </p:cNvPr>
          <p:cNvPicPr>
            <a:picLocks noChangeAspect="1"/>
          </p:cNvPicPr>
          <p:nvPr/>
        </p:nvPicPr>
        <p:blipFill>
          <a:blip r:embed="rId2"/>
          <a:srcRect r="22116"/>
          <a:stretch>
            <a:fillRect/>
          </a:stretch>
        </p:blipFill>
        <p:spPr>
          <a:xfrm>
            <a:off x="770801" y="1916832"/>
            <a:ext cx="7321624" cy="4176464"/>
          </a:xfrm>
          <a:prstGeom prst="rect">
            <a:avLst/>
          </a:prstGeom>
        </p:spPr>
      </p:pic>
    </p:spTree>
    <p:extLst>
      <p:ext uri="{BB962C8B-B14F-4D97-AF65-F5344CB8AC3E}">
        <p14:creationId xmlns:p14="http://schemas.microsoft.com/office/powerpoint/2010/main" val="2121183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sz="2400" b="1" dirty="0">
                <a:solidFill>
                  <a:schemeClr val="tx1"/>
                </a:solidFill>
                <a:latin typeface="Arial" panose="020B0604020202020204" pitchFamily="34" charset="0"/>
                <a:cs typeface="Arial" panose="020B0604020202020204" pitchFamily="34" charset="0"/>
              </a:rPr>
              <a:t>POLÍTICA DE SEGURIDAD Y SALUD EN EL TRABAJO.</a:t>
            </a:r>
            <a:br>
              <a:rPr lang="es-CO" sz="4800" dirty="0">
                <a:latin typeface="Arial" panose="020B0604020202020204" pitchFamily="34" charset="0"/>
                <a:cs typeface="Arial" panose="020B0604020202020204" pitchFamily="34" charset="0"/>
              </a:rPr>
            </a:br>
            <a:endParaRPr lang="es-CO" dirty="0"/>
          </a:p>
        </p:txBody>
      </p:sp>
      <p:sp>
        <p:nvSpPr>
          <p:cNvPr id="3" name="2 Marcador de contenido"/>
          <p:cNvSpPr>
            <a:spLocks noGrp="1"/>
          </p:cNvSpPr>
          <p:nvPr>
            <p:ph idx="1"/>
          </p:nvPr>
        </p:nvSpPr>
        <p:spPr>
          <a:xfrm>
            <a:off x="467544" y="1196752"/>
            <a:ext cx="7609656" cy="5204048"/>
          </a:xfrm>
        </p:spPr>
        <p:txBody>
          <a:bodyPr>
            <a:normAutofit/>
          </a:bodyPr>
          <a:lstStyle/>
          <a:p>
            <a:pPr marL="114300" indent="0">
              <a:buNone/>
            </a:pPr>
            <a:endParaRPr lang="es-CO" dirty="0"/>
          </a:p>
          <a:p>
            <a:pPr marL="114300" indent="0">
              <a:buNone/>
            </a:pPr>
            <a:endParaRPr lang="es-CO" sz="2500" dirty="0">
              <a:latin typeface="Arial" panose="020B0604020202020204" pitchFamily="34" charset="0"/>
              <a:cs typeface="Arial" panose="020B0604020202020204" pitchFamily="34" charset="0"/>
            </a:endParaRPr>
          </a:p>
          <a:p>
            <a:pPr marL="114300" indent="0">
              <a:buNone/>
            </a:pPr>
            <a:endParaRPr lang="es-CO" sz="2500" dirty="0">
              <a:latin typeface="Arial" panose="020B0604020202020204" pitchFamily="34" charset="0"/>
              <a:cs typeface="Arial" panose="020B0604020202020204" pitchFamily="34" charset="0"/>
            </a:endParaRPr>
          </a:p>
          <a:p>
            <a:pPr marL="114300" indent="0">
              <a:buNone/>
            </a:pPr>
            <a:r>
              <a:rPr lang="es-ES" sz="2500" dirty="0">
                <a:latin typeface="Arial" panose="020B0604020202020204" pitchFamily="34" charset="0"/>
                <a:cs typeface="Arial" panose="020B0604020202020204" pitchFamily="34" charset="0"/>
              </a:rPr>
              <a:t> </a:t>
            </a:r>
            <a:endParaRPr lang="es-CO" sz="2500" dirty="0">
              <a:latin typeface="Arial" panose="020B0604020202020204" pitchFamily="34" charset="0"/>
              <a:cs typeface="Arial" panose="020B0604020202020204" pitchFamily="34" charset="0"/>
            </a:endParaRPr>
          </a:p>
        </p:txBody>
      </p:sp>
      <p:pic>
        <p:nvPicPr>
          <p:cNvPr id="12290" name="Picture 2" descr="C:\Users\admin\Desktop\FIRMA FERNANDO LOPEZ.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55045" y="5042127"/>
            <a:ext cx="1912155" cy="135867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a:extLst>
              <a:ext uri="{FF2B5EF4-FFF2-40B4-BE49-F238E27FC236}">
                <a16:creationId xmlns:a16="http://schemas.microsoft.com/office/drawing/2014/main" id="{6AF7EB75-B3F2-D446-E825-A2812895CED0}"/>
              </a:ext>
            </a:extLst>
          </p:cNvPr>
          <p:cNvSpPr>
            <a:spLocks noChangeArrowheads="1"/>
          </p:cNvSpPr>
          <p:nvPr/>
        </p:nvSpPr>
        <p:spPr bwMode="auto">
          <a:xfrm>
            <a:off x="757064" y="936011"/>
            <a:ext cx="7020272" cy="4985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200" b="1" i="0" u="none" strike="noStrike" cap="none" normalizeH="0" baseline="0" dirty="0">
                <a:ln>
                  <a:noFill/>
                </a:ln>
                <a:solidFill>
                  <a:schemeClr val="tx1"/>
                </a:solidFill>
                <a:effectLst/>
                <a:latin typeface="Arial" panose="020B0604020202020204" pitchFamily="34" charset="0"/>
                <a:ea typeface="Arial MT"/>
                <a:cs typeface="Arial" panose="020B0604020202020204" pitchFamily="34" charset="0"/>
              </a:rPr>
              <a:t>OPERADORA DE EMPLEOS TEMPORALES LTDA, </a:t>
            </a:r>
            <a:r>
              <a:rPr kumimoji="0" lang="es-ES" altLang="es-CO" sz="1200" b="0" i="0" u="none" strike="noStrike" cap="none" normalizeH="0" baseline="0" dirty="0">
                <a:ln>
                  <a:noFill/>
                </a:ln>
                <a:solidFill>
                  <a:schemeClr val="tx1"/>
                </a:solidFill>
                <a:effectLst/>
                <a:ea typeface="Arial MT"/>
                <a:cs typeface="Arial MT"/>
              </a:rPr>
              <a:t>se compromete a cumplir con</a:t>
            </a:r>
            <a:r>
              <a:rPr kumimoji="0" lang="es-ES" altLang="es-CO" sz="1200" b="0" i="0" u="none" strike="noStrike" cap="none" normalizeH="0" baseline="0" dirty="0">
                <a:ln>
                  <a:noFill/>
                </a:ln>
                <a:solidFill>
                  <a:schemeClr val="tx1"/>
                </a:solidFill>
                <a:effectLst/>
                <a:latin typeface="Arial" panose="020B0604020202020204" pitchFamily="34" charset="0"/>
                <a:ea typeface="Arial MT"/>
                <a:cs typeface="Arial MT"/>
              </a:rPr>
              <a:t> la legislación colombiana vigente en materia de seguridad y salud en el trabajo con el propósito de implementarlas y ejecutarlas en lo correspondiente al nivel de la empresa, mediante el mejoramiento continuo en la identificación, evaluación y control de sus riesgos, a través de una adecuada planeación e implementación del Sistema de Gestión de Seguridad y Salud en el Trabajo, además de implementar y vigilar el cumplimiento de las normas de seguridad e higiene como parte esencial de toda labor para evitar la ocurrencia de accidentes de trabajo o la potencialización de un riesgo.</a:t>
            </a:r>
            <a:endParaRPr kumimoji="0" lang="es-CO" altLang="es-CO"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200" b="0" i="0" u="none" strike="noStrike" cap="none" normalizeH="0" baseline="0" dirty="0">
                <a:ln>
                  <a:noFill/>
                </a:ln>
                <a:solidFill>
                  <a:schemeClr val="tx1"/>
                </a:solidFill>
                <a:effectLst/>
                <a:latin typeface="Arial" panose="020B0604020202020204" pitchFamily="34" charset="0"/>
                <a:ea typeface="Arial MT"/>
                <a:cs typeface="Arial MT"/>
              </a:rPr>
              <a:t>Para la empresa, la formación de todo su personal en el área de seguridad y salud en el trabajo es primordial para fomentar en los trabajadores la cultura del auto cuidado y así lograr mantener un ambiente sano, seguro y adecuado para laborar.</a:t>
            </a:r>
            <a:endParaRPr kumimoji="0" lang="es-CO" altLang="es-CO"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200" b="0" i="0" u="none" strike="noStrike" cap="none" normalizeH="0" baseline="0" dirty="0">
                <a:ln>
                  <a:noFill/>
                </a:ln>
                <a:solidFill>
                  <a:schemeClr val="tx1"/>
                </a:solidFill>
                <a:effectLst/>
                <a:latin typeface="Arial" panose="020B0604020202020204" pitchFamily="34" charset="0"/>
                <a:ea typeface="Arial MT"/>
                <a:cs typeface="Arial MT"/>
              </a:rPr>
              <a:t>Es compromiso de </a:t>
            </a:r>
            <a:r>
              <a:rPr kumimoji="0" lang="es-ES" altLang="es-CO" sz="1200" b="1" i="0" u="none" strike="noStrike" cap="none" normalizeH="0" baseline="0" dirty="0">
                <a:ln>
                  <a:noFill/>
                </a:ln>
                <a:solidFill>
                  <a:schemeClr val="tx1"/>
                </a:solidFill>
                <a:effectLst/>
                <a:latin typeface="Arial" panose="020B0604020202020204" pitchFamily="34" charset="0"/>
                <a:ea typeface="Arial MT"/>
                <a:cs typeface="Arial" panose="020B0604020202020204" pitchFamily="34" charset="0"/>
              </a:rPr>
              <a:t>OPERADORA DE EMPLEOS TEMPORALES LTDA </a:t>
            </a:r>
            <a:r>
              <a:rPr kumimoji="0" lang="es-ES" altLang="es-CO" sz="1200" b="0" i="0" u="none" strike="noStrike" cap="none" normalizeH="0" baseline="0" dirty="0">
                <a:ln>
                  <a:noFill/>
                </a:ln>
                <a:solidFill>
                  <a:schemeClr val="tx1"/>
                </a:solidFill>
                <a:effectLst/>
                <a:ea typeface="Arial MT"/>
                <a:cs typeface="Arial MT"/>
              </a:rPr>
              <a:t>facilitar los espacios y medios para promocionar y ejecutar las diferentes actividades en seguridad y salud en el trabajo y lograr que éstas sean igualmente parte activa de las labores diarias que cada uno desempeña. Así mismo, se garantizará que la ARL cumpla su función en el</a:t>
            </a:r>
            <a:r>
              <a:rPr kumimoji="0" lang="es-ES" altLang="es-CO" sz="1200" b="0" i="0" u="none" strike="noStrike" cap="none" normalizeH="0" baseline="0" dirty="0">
                <a:ln>
                  <a:noFill/>
                </a:ln>
                <a:solidFill>
                  <a:schemeClr val="tx1"/>
                </a:solidFill>
                <a:effectLst/>
                <a:latin typeface="Arial" panose="020B0604020202020204" pitchFamily="34" charset="0"/>
                <a:ea typeface="Arial MT"/>
                <a:cs typeface="Arial MT"/>
              </a:rPr>
              <a:t> marco de las obligaciones frente a la organización en temas de promoción y prevención del riesgo.</a:t>
            </a:r>
            <a:endParaRPr kumimoji="0" lang="es-CO" altLang="es-CO"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200" b="0" i="0" u="none" strike="noStrike" cap="none" normalizeH="0" baseline="0" dirty="0">
                <a:ln>
                  <a:noFill/>
                </a:ln>
                <a:solidFill>
                  <a:schemeClr val="tx1"/>
                </a:solidFill>
                <a:effectLst/>
                <a:latin typeface="Arial" panose="020B0604020202020204" pitchFamily="34" charset="0"/>
                <a:ea typeface="Arial MT"/>
                <a:cs typeface="Arial MT"/>
              </a:rPr>
              <a:t>Bajo el liderazgo de la Gerencia General, todos los trabajadores de los diferentes niveles de la compañía son responsables de mantener una cultura de prevención en seguridad y salud en el trabajo, convirtiéndola en un estilo de vida, cumpliendo con las normas y procedimientos establecidos.</a:t>
            </a:r>
            <a:endParaRPr kumimoji="0" lang="es-CO" altLang="es-CO"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200" b="0" i="0" u="none" strike="noStrike" cap="none" normalizeH="0" baseline="0" dirty="0">
                <a:ln>
                  <a:noFill/>
                </a:ln>
                <a:solidFill>
                  <a:schemeClr val="tx1"/>
                </a:solidFill>
                <a:effectLst/>
                <a:latin typeface="Arial" panose="020B0604020202020204" pitchFamily="34" charset="0"/>
                <a:ea typeface="Arial MT"/>
                <a:cs typeface="Arial MT"/>
              </a:rPr>
              <a:t>Para los directivos el bienestar sicológico, social, físico y laboral de todos sus empleados es de gran importancia, por ello siempre estarán atentos a todas las sugerencias que puedan mejorar las  condiciones de trabajo, en aras de permitir una mejor calidad de vida y por ende del trabajo.</a:t>
            </a:r>
            <a:endParaRPr kumimoji="0" lang="es-CO" altLang="es-CO"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200" b="0" i="1" u="none" strike="noStrike" cap="none" normalizeH="0" baseline="0" dirty="0">
                <a:ln>
                  <a:noFill/>
                </a:ln>
                <a:solidFill>
                  <a:schemeClr val="tx1"/>
                </a:solidFill>
                <a:effectLst/>
                <a:latin typeface="Times New Roman" panose="02020603050405020304" pitchFamily="18" charset="0"/>
                <a:ea typeface="Arial MT"/>
                <a:cs typeface="Times New Roman" panose="02020603050405020304" pitchFamily="18" charset="0"/>
              </a:rPr>
              <a:t>Dado en montería a los 18 días del mes de enero de 2025</a:t>
            </a:r>
          </a:p>
          <a:p>
            <a:pPr marL="0" marR="0" lvl="0" indent="0" algn="l" defTabSz="914400" rtl="0" eaLnBrk="0" fontAlgn="base" latinLnBrk="0" hangingPunct="0">
              <a:lnSpc>
                <a:spcPct val="100000"/>
              </a:lnSpc>
              <a:spcBef>
                <a:spcPct val="0"/>
              </a:spcBef>
              <a:spcAft>
                <a:spcPct val="0"/>
              </a:spcAft>
              <a:buClrTx/>
              <a:buSzTx/>
              <a:buFontTx/>
              <a:buNone/>
              <a:tabLst/>
            </a:pPr>
            <a:endParaRPr lang="es-ES" altLang="es-CO" sz="1200" i="1" dirty="0">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s-ES" altLang="es-CO" sz="1200" i="1" dirty="0">
                <a:latin typeface="Times New Roman" panose="02020603050405020304" pitchFamily="18" charset="0"/>
                <a:cs typeface="Times New Roman" panose="02020603050405020304" pitchFamily="18" charset="0"/>
              </a:rPr>
              <a:t>Representante legal:</a:t>
            </a:r>
            <a:endParaRPr kumimoji="0" lang="es-CO" altLang="es-CO"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grpSp>
        <p:nvGrpSpPr>
          <p:cNvPr id="5" name="Group 2">
            <a:extLst>
              <a:ext uri="{FF2B5EF4-FFF2-40B4-BE49-F238E27FC236}">
                <a16:creationId xmlns:a16="http://schemas.microsoft.com/office/drawing/2014/main" id="{E7D6432F-58CA-1AAB-7219-F2552F81A10E}"/>
              </a:ext>
            </a:extLst>
          </p:cNvPr>
          <p:cNvGrpSpPr>
            <a:grpSpLocks/>
          </p:cNvGrpSpPr>
          <p:nvPr/>
        </p:nvGrpSpPr>
        <p:grpSpPr>
          <a:xfrm>
            <a:off x="1018540" y="7951470"/>
            <a:ext cx="1868805" cy="708025"/>
            <a:chOff x="0" y="0"/>
            <a:chExt cx="1869439" cy="708025"/>
          </a:xfrm>
        </p:grpSpPr>
        <p:pic>
          <p:nvPicPr>
            <p:cNvPr id="6" name="Image 3">
              <a:extLst>
                <a:ext uri="{FF2B5EF4-FFF2-40B4-BE49-F238E27FC236}">
                  <a16:creationId xmlns:a16="http://schemas.microsoft.com/office/drawing/2014/main" id="{28FBFA36-48BC-EAB7-2627-6C7F5AFF9104}"/>
                </a:ext>
              </a:extLst>
            </p:cNvPr>
            <p:cNvPicPr/>
            <p:nvPr/>
          </p:nvPicPr>
          <p:blipFill>
            <a:blip r:embed="rId3" cstate="print"/>
            <a:stretch>
              <a:fillRect/>
            </a:stretch>
          </p:blipFill>
          <p:spPr>
            <a:xfrm>
              <a:off x="0" y="0"/>
              <a:ext cx="1869258" cy="609076"/>
            </a:xfrm>
            <a:prstGeom prst="rect">
              <a:avLst/>
            </a:prstGeom>
          </p:spPr>
        </p:pic>
        <p:sp>
          <p:nvSpPr>
            <p:cNvPr id="7" name="Textbox 4">
              <a:extLst>
                <a:ext uri="{FF2B5EF4-FFF2-40B4-BE49-F238E27FC236}">
                  <a16:creationId xmlns:a16="http://schemas.microsoft.com/office/drawing/2014/main" id="{F349484F-ACC1-1B21-34F5-730E4BB6A42A}"/>
                </a:ext>
              </a:extLst>
            </p:cNvPr>
            <p:cNvSpPr txBox="1"/>
            <p:nvPr/>
          </p:nvSpPr>
          <p:spPr>
            <a:xfrm>
              <a:off x="0" y="0"/>
              <a:ext cx="1869439" cy="708025"/>
            </a:xfrm>
            <a:prstGeom prst="rect">
              <a:avLst/>
            </a:prstGeom>
          </p:spPr>
          <p:txBody>
            <a:bodyPr wrap="square" lIns="0" tIns="0" rIns="0" bIns="0" rtlCol="0">
              <a:noAutofit/>
            </a:bodyPr>
            <a:lstStyle/>
            <a:p>
              <a:pPr>
                <a:buNone/>
              </a:pPr>
              <a:r>
                <a:rPr lang="es-ES" sz="1100" i="1">
                  <a:effectLst/>
                  <a:latin typeface="Times New Roman" panose="02020603050405020304" pitchFamily="18" charset="0"/>
                  <a:ea typeface="Arial MT"/>
                  <a:cs typeface="Arial MT"/>
                </a:rPr>
                <a:t> </a:t>
              </a:r>
              <a:endParaRPr lang="es-CO" sz="1100">
                <a:effectLst/>
                <a:latin typeface="Arial MT"/>
                <a:ea typeface="Arial MT"/>
                <a:cs typeface="Arial MT"/>
              </a:endParaRPr>
            </a:p>
            <a:p>
              <a:pPr>
                <a:spcBef>
                  <a:spcPts val="320"/>
                </a:spcBef>
                <a:buNone/>
              </a:pPr>
              <a:r>
                <a:rPr lang="es-ES" sz="1100" i="1">
                  <a:effectLst/>
                  <a:latin typeface="Times New Roman" panose="02020603050405020304" pitchFamily="18" charset="0"/>
                  <a:ea typeface="Arial MT"/>
                  <a:cs typeface="Arial MT"/>
                </a:rPr>
                <a:t> </a:t>
              </a:r>
              <a:endParaRPr lang="es-CO" sz="1100">
                <a:effectLst/>
                <a:latin typeface="Arial MT"/>
                <a:ea typeface="Arial MT"/>
                <a:cs typeface="Arial MT"/>
              </a:endParaRPr>
            </a:p>
            <a:p>
              <a:pPr marL="62230">
                <a:spcBef>
                  <a:spcPts val="5"/>
                </a:spcBef>
                <a:buNone/>
              </a:pPr>
              <a:r>
                <a:rPr lang="es-ES" sz="1100" spc="-10">
                  <a:effectLst/>
                  <a:latin typeface="Arial MT"/>
                  <a:ea typeface="Arial MT"/>
                  <a:cs typeface="Arial MT"/>
                </a:rPr>
                <a:t>____________________</a:t>
              </a:r>
              <a:endParaRPr lang="es-CO" sz="1100">
                <a:effectLst/>
                <a:latin typeface="Arial MT"/>
                <a:ea typeface="Arial MT"/>
                <a:cs typeface="Arial MT"/>
              </a:endParaRPr>
            </a:p>
            <a:p>
              <a:pPr marL="101600">
                <a:spcBef>
                  <a:spcPts val="185"/>
                </a:spcBef>
                <a:buNone/>
              </a:pPr>
              <a:r>
                <a:rPr lang="es-ES" sz="1100" b="1">
                  <a:effectLst/>
                  <a:latin typeface="Arial" panose="020B0604020202020204" pitchFamily="34" charset="0"/>
                  <a:ea typeface="Arial MT"/>
                  <a:cs typeface="Arial MT"/>
                </a:rPr>
                <a:t>Fernando</a:t>
              </a:r>
              <a:r>
                <a:rPr lang="es-ES" sz="1100" b="1" spc="-20">
                  <a:effectLst/>
                  <a:latin typeface="Arial" panose="020B0604020202020204" pitchFamily="34" charset="0"/>
                  <a:ea typeface="Arial MT"/>
                  <a:cs typeface="Arial MT"/>
                </a:rPr>
                <a:t> </a:t>
              </a:r>
              <a:r>
                <a:rPr lang="es-ES" sz="1100" b="1">
                  <a:effectLst/>
                  <a:latin typeface="Arial" panose="020B0604020202020204" pitchFamily="34" charset="0"/>
                  <a:ea typeface="Arial MT"/>
                  <a:cs typeface="Arial MT"/>
                </a:rPr>
                <a:t>López</a:t>
              </a:r>
              <a:r>
                <a:rPr lang="es-ES" sz="1100" b="1" spc="-15">
                  <a:effectLst/>
                  <a:latin typeface="Arial" panose="020B0604020202020204" pitchFamily="34" charset="0"/>
                  <a:ea typeface="Arial MT"/>
                  <a:cs typeface="Arial MT"/>
                </a:rPr>
                <a:t> </a:t>
              </a:r>
              <a:r>
                <a:rPr lang="es-ES" sz="1100" b="1" spc="-10">
                  <a:effectLst/>
                  <a:latin typeface="Arial" panose="020B0604020202020204" pitchFamily="34" charset="0"/>
                  <a:ea typeface="Arial MT"/>
                  <a:cs typeface="Arial MT"/>
                </a:rPr>
                <a:t>Castillo</a:t>
              </a:r>
              <a:endParaRPr lang="es-CO" sz="1100">
                <a:effectLst/>
                <a:latin typeface="Arial MT"/>
                <a:ea typeface="Arial MT"/>
                <a:cs typeface="Arial MT"/>
              </a:endParaRPr>
            </a:p>
          </p:txBody>
        </p:sp>
      </p:grpSp>
    </p:spTree>
    <p:extLst>
      <p:ext uri="{BB962C8B-B14F-4D97-AF65-F5344CB8AC3E}">
        <p14:creationId xmlns:p14="http://schemas.microsoft.com/office/powerpoint/2010/main" val="4099870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br>
              <a:rPr lang="es-CO" sz="3200" dirty="0">
                <a:latin typeface="Arial" panose="020B0604020202020204" pitchFamily="34" charset="0"/>
                <a:cs typeface="Arial" panose="020B0604020202020204" pitchFamily="34" charset="0"/>
              </a:rPr>
            </a:br>
            <a:r>
              <a:rPr lang="es-CO" sz="2800" b="1" dirty="0">
                <a:solidFill>
                  <a:schemeClr val="tx1"/>
                </a:solidFill>
                <a:latin typeface="Arial" panose="020B0604020202020204" pitchFamily="34" charset="0"/>
                <a:cs typeface="Arial" panose="020B0604020202020204" pitchFamily="34" charset="0"/>
              </a:rPr>
              <a:t>POLÍTICA DE NO CONSUMO DE ALCOHOL, TABACO Y SUSTANCIAS PSICOACTIVAS.</a:t>
            </a:r>
            <a:br>
              <a:rPr lang="es-CO" sz="4800" dirty="0">
                <a:latin typeface="Arial" panose="020B0604020202020204" pitchFamily="34" charset="0"/>
                <a:cs typeface="Arial" panose="020B0604020202020204" pitchFamily="34" charset="0"/>
              </a:rPr>
            </a:br>
            <a:endParaRPr lang="es-CO" dirty="0"/>
          </a:p>
        </p:txBody>
      </p:sp>
      <p:sp>
        <p:nvSpPr>
          <p:cNvPr id="3" name="2 Marcador de contenido"/>
          <p:cNvSpPr>
            <a:spLocks noGrp="1"/>
          </p:cNvSpPr>
          <p:nvPr>
            <p:ph idx="1"/>
          </p:nvPr>
        </p:nvSpPr>
        <p:spPr>
          <a:xfrm>
            <a:off x="395536" y="1268760"/>
            <a:ext cx="7681664" cy="5132040"/>
          </a:xfrm>
        </p:spPr>
        <p:txBody>
          <a:bodyPr>
            <a:noAutofit/>
          </a:bodyPr>
          <a:lstStyle/>
          <a:p>
            <a:r>
              <a:rPr lang="es-ES" sz="1100" dirty="0"/>
              <a:t>OPERADORA DE EMPLEOS TEMPORALES, se compromete bajo la dirección de la Gerencia de la empresa, a mantener una política de no alcohol y drogas, reflejado su interés por un lugar de trabajo seguro y sano. Para lo cual la empresa ha adoptado varias normas que rigen la conducta de los empleados, mediante el cumplimiento de los siguientes aspectos:</a:t>
            </a:r>
            <a:endParaRPr lang="es-CO" sz="1100" dirty="0"/>
          </a:p>
          <a:p>
            <a:r>
              <a:rPr lang="es-ES" sz="1100" dirty="0"/>
              <a:t> </a:t>
            </a:r>
            <a:endParaRPr lang="es-CO" sz="1100" dirty="0"/>
          </a:p>
          <a:p>
            <a:pPr lvl="0"/>
            <a:r>
              <a:rPr lang="es-ES" sz="1100" dirty="0"/>
              <a:t>La posesión, uso, distribución, compra o venta de alcohol y/o drogas u otras sustancias o materiales ilícitos, dentro de las instalaciones de la empresa, al desempeñar tareas para ella, están prohibidas por comprometer la seguridad y el desempeño en el trabajo, al igual que el bienestar de sus clientes internos y externos.</a:t>
            </a:r>
            <a:endParaRPr lang="es-CO" sz="1100" dirty="0"/>
          </a:p>
          <a:p>
            <a:pPr lvl="0"/>
            <a:r>
              <a:rPr lang="es-ES" sz="1100" dirty="0"/>
              <a:t>Queda prohibido presentarse a laborar bajo los efectos de sustancias como: drogas ilegales, narcóticas, bebidas alcohólicas u otras sustancias ilícitas.</a:t>
            </a:r>
            <a:endParaRPr lang="es-CO" sz="1100" dirty="0"/>
          </a:p>
          <a:p>
            <a:pPr lvl="0"/>
            <a:r>
              <a:rPr lang="es-ES" sz="1100" dirty="0"/>
              <a:t>El uso de cualquier sustancia que conduzca o contribuya al desempeño laboral inaceptable o a comportamientos laborales fuera de lo normal.</a:t>
            </a:r>
            <a:endParaRPr lang="es-CO" sz="1100" dirty="0"/>
          </a:p>
          <a:p>
            <a:pPr lvl="0"/>
            <a:r>
              <a:rPr lang="es-ES" sz="1100" dirty="0"/>
              <a:t>Los trabajadores deben someterse a exámenes para detección de alcohol y/o drogas y demás programas preventivos.</a:t>
            </a:r>
            <a:endParaRPr lang="es-CO" sz="1100" dirty="0"/>
          </a:p>
          <a:p>
            <a:r>
              <a:rPr lang="es-ES" sz="1100" dirty="0"/>
              <a:t>Por parte de los directivos de la empresa, su compromiso se rige por:</a:t>
            </a:r>
            <a:endParaRPr lang="es-CO" sz="1100" dirty="0"/>
          </a:p>
          <a:p>
            <a:r>
              <a:rPr lang="es-ES" sz="1100" dirty="0"/>
              <a:t> </a:t>
            </a:r>
            <a:endParaRPr lang="es-CO" sz="1100" dirty="0"/>
          </a:p>
          <a:p>
            <a:pPr lvl="0"/>
            <a:r>
              <a:rPr lang="es-ES" sz="1100" dirty="0"/>
              <a:t>Asignación de los recursos tanto económicos como humanos para realizar un programa de prevención y rehabilitación a la población trabajadora.</a:t>
            </a:r>
            <a:endParaRPr lang="es-CO" sz="1100" dirty="0"/>
          </a:p>
          <a:p>
            <a:pPr lvl="0"/>
            <a:r>
              <a:rPr lang="es-ES" sz="1100" dirty="0"/>
              <a:t>Manejar los casos de abuso de alcohol y/o drogas de manera efectiva y confidencial.</a:t>
            </a:r>
            <a:endParaRPr lang="es-CO" sz="1100" dirty="0"/>
          </a:p>
          <a:p>
            <a:pPr lvl="0"/>
            <a:r>
              <a:rPr lang="es-ES" sz="1100" dirty="0"/>
              <a:t>No se permitirá el almacenamiento de licor en las instalaciones de la empresa, excepto durante eventos previamente aprobados por la gerencia.</a:t>
            </a:r>
            <a:endParaRPr lang="es-CO" sz="1100" dirty="0"/>
          </a:p>
          <a:p>
            <a:r>
              <a:rPr lang="es-ES" sz="1100" dirty="0"/>
              <a:t>Para los casos en los que el trabajador se encuentre en un centro de trabajo diferente al administrativo, este se acogerá a las pruebas de alcoholemia que la empresa para la cual trabaja en misión determine de acuerdo a su </a:t>
            </a:r>
            <a:r>
              <a:rPr lang="es-ES" sz="1100" dirty="0" err="1"/>
              <a:t>periocidad</a:t>
            </a:r>
            <a:r>
              <a:rPr lang="es-ES" sz="1100" dirty="0"/>
              <a:t>, no obstante, para estos casos específicos, la empresa para la cual realiza la labor en misión deberá notificar de manera inmediata los casos positivos a OPERADORA DE EMPLEOS TEMPORALES, quien tomara medidas disciplinarias de acorde a las establecidas dentro de la política y/o establecidas en el reglamento interno de trabajo.</a:t>
            </a:r>
            <a:endParaRPr lang="es-CO" sz="1100" dirty="0"/>
          </a:p>
          <a:p>
            <a:r>
              <a:rPr lang="es-ES" sz="1100" dirty="0"/>
              <a:t> </a:t>
            </a:r>
            <a:endParaRPr lang="es-CO" b="1" dirty="0"/>
          </a:p>
          <a:p>
            <a:endParaRPr lang="es-CO" sz="1000" dirty="0"/>
          </a:p>
        </p:txBody>
      </p:sp>
    </p:spTree>
    <p:extLst>
      <p:ext uri="{BB962C8B-B14F-4D97-AF65-F5344CB8AC3E}">
        <p14:creationId xmlns:p14="http://schemas.microsoft.com/office/powerpoint/2010/main" val="1044696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5536" y="188640"/>
            <a:ext cx="7632848" cy="646331"/>
          </a:xfrm>
          <a:prstGeom prst="rect">
            <a:avLst/>
          </a:prstGeom>
        </p:spPr>
        <p:txBody>
          <a:bodyPr wrap="square">
            <a:spAutoFit/>
          </a:bodyPr>
          <a:lstStyle/>
          <a:p>
            <a:r>
              <a:rPr lang="es-ES_tradnl" sz="1200" b="1" dirty="0">
                <a:latin typeface="Arial" panose="020B0604020202020204" pitchFamily="34" charset="0"/>
                <a:cs typeface="Arial" panose="020B0604020202020204" pitchFamily="34" charset="0"/>
              </a:rPr>
              <a:t>MEDIDAS DISCIPLINARIAS</a:t>
            </a:r>
          </a:p>
          <a:p>
            <a:endParaRPr lang="es-ES_tradnl" sz="1200" b="1" dirty="0">
              <a:latin typeface="Arial" panose="020B0604020202020204" pitchFamily="34" charset="0"/>
              <a:cs typeface="Arial" panose="020B0604020202020204" pitchFamily="34" charset="0"/>
            </a:endParaRPr>
          </a:p>
          <a:p>
            <a:endParaRPr lang="es-CO" sz="1200" dirty="0">
              <a:latin typeface="Arial" panose="020B0604020202020204" pitchFamily="34" charset="0"/>
              <a:cs typeface="Arial" panose="020B0604020202020204" pitchFamily="34" charset="0"/>
            </a:endParaRPr>
          </a:p>
        </p:txBody>
      </p:sp>
      <p:pic>
        <p:nvPicPr>
          <p:cNvPr id="3" name="Picture 2" descr="C:\Users\admin\Desktop\FIRMA FERNANDO LOPEZ.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3383" y="834971"/>
            <a:ext cx="2808312" cy="199543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9">
            <a:extLst>
              <a:ext uri="{FF2B5EF4-FFF2-40B4-BE49-F238E27FC236}">
                <a16:creationId xmlns:a16="http://schemas.microsoft.com/office/drawing/2014/main" id="{41641708-3D40-DED2-F6F2-DC5ECE96945F}"/>
              </a:ext>
            </a:extLst>
          </p:cNvPr>
          <p:cNvSpPr>
            <a:spLocks noChangeArrowheads="1"/>
          </p:cNvSpPr>
          <p:nvPr/>
        </p:nvSpPr>
        <p:spPr bwMode="auto">
          <a:xfrm>
            <a:off x="276210" y="551836"/>
            <a:ext cx="7752174"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es-ES" altLang="es-CO" sz="1200" b="0" i="0" u="none" strike="noStrike" cap="none" normalizeH="0" baseline="0" dirty="0">
                <a:ln>
                  <a:noFill/>
                </a:ln>
                <a:solidFill>
                  <a:schemeClr val="tx1"/>
                </a:solidFill>
                <a:effectLst/>
                <a:latin typeface="Arial" panose="020B0604020202020204" pitchFamily="34" charset="0"/>
                <a:ea typeface="Arial MT"/>
                <a:cs typeface="Arial MT"/>
              </a:rPr>
              <a:t>La severidad de las acciones disciplinarias tomadas contra un empleado que consuma sustancias controladas y/o alcohol dependerá de las circunstancias de cada caso y será consistente con el reglamento interno de trabajo y legislación colombiana. En consecuencia, dichos casos siempre serán alineados y remitidos para ser tratados por EPS del colaborador cuando haya lugar. </a:t>
            </a:r>
          </a:p>
          <a:p>
            <a:pPr lvl="0" eaLnBrk="0" fontAlgn="base" hangingPunct="0">
              <a:spcBef>
                <a:spcPct val="0"/>
              </a:spcBef>
              <a:spcAft>
                <a:spcPct val="0"/>
              </a:spcAft>
            </a:pPr>
            <a:endParaRPr lang="es-ES" altLang="es-CO" sz="800" b="1" dirty="0">
              <a:latin typeface="Arial" panose="020B0604020202020204" pitchFamily="34" charset="0"/>
              <a:ea typeface="Arial MT"/>
              <a:cs typeface="Arial" panose="020B0604020202020204" pitchFamily="34" charset="0"/>
            </a:endParaRPr>
          </a:p>
          <a:p>
            <a:pPr lvl="0" eaLnBrk="0" fontAlgn="base" hangingPunct="0">
              <a:spcBef>
                <a:spcPct val="0"/>
              </a:spcBef>
              <a:spcAft>
                <a:spcPct val="0"/>
              </a:spcAft>
            </a:pPr>
            <a:endParaRPr lang="es-ES" altLang="es-CO" sz="800" b="1" dirty="0">
              <a:latin typeface="Arial" panose="020B0604020202020204" pitchFamily="34" charset="0"/>
              <a:ea typeface="Arial MT"/>
              <a:cs typeface="Arial" panose="020B0604020202020204" pitchFamily="34" charset="0"/>
            </a:endParaRPr>
          </a:p>
          <a:p>
            <a:pPr lvl="0" eaLnBrk="0" fontAlgn="base" hangingPunct="0">
              <a:spcBef>
                <a:spcPct val="0"/>
              </a:spcBef>
              <a:spcAft>
                <a:spcPct val="0"/>
              </a:spcAft>
            </a:pPr>
            <a:r>
              <a:rPr lang="es-ES" altLang="es-CO" sz="800" b="1" dirty="0">
                <a:latin typeface="Arial" panose="020B0604020202020204" pitchFamily="34" charset="0"/>
                <a:ea typeface="Arial MT"/>
                <a:cs typeface="Arial" panose="020B0604020202020204" pitchFamily="34" charset="0"/>
              </a:rPr>
              <a:t>Fernando López Castillo</a:t>
            </a:r>
            <a:endParaRPr lang="es-CO" altLang="es-CO" sz="400" dirty="0"/>
          </a:p>
          <a:p>
            <a:pPr lvl="0" eaLnBrk="0" fontAlgn="base" hangingPunct="0">
              <a:spcBef>
                <a:spcPct val="0"/>
              </a:spcBef>
              <a:spcAft>
                <a:spcPct val="0"/>
              </a:spcAft>
            </a:pPr>
            <a:r>
              <a:rPr lang="es-ES" altLang="es-CO" sz="800" dirty="0">
                <a:latin typeface="Arial" panose="020B0604020202020204" pitchFamily="34" charset="0"/>
                <a:ea typeface="Arial MT"/>
                <a:cs typeface="Arial MT"/>
              </a:rPr>
              <a:t>REPRESENTANTE LEGAL</a:t>
            </a:r>
          </a:p>
          <a:p>
            <a:pPr lvl="0" eaLnBrk="0" fontAlgn="base" hangingPunct="0">
              <a:spcBef>
                <a:spcPct val="0"/>
              </a:spcBef>
              <a:spcAft>
                <a:spcPct val="0"/>
              </a:spcAft>
            </a:pPr>
            <a:r>
              <a:rPr lang="es-ES" altLang="es-CO" sz="800" dirty="0">
                <a:latin typeface="Arial" panose="020B0604020202020204" pitchFamily="34" charset="0"/>
                <a:ea typeface="Arial MT"/>
                <a:cs typeface="Arial MT"/>
              </a:rPr>
              <a:t>16 de febrero /2025</a:t>
            </a:r>
            <a:r>
              <a:rPr lang="es-CO" altLang="es-CO" sz="400" dirty="0">
                <a:latin typeface="Arial" panose="020B0604020202020204" pitchFamily="34" charset="0"/>
              </a:rPr>
              <a:t> </a:t>
            </a:r>
            <a:endParaRPr lang="es-CO" altLang="es-CO" sz="11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altLang="es-CO"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00944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sz="3600" b="1" dirty="0">
                <a:solidFill>
                  <a:schemeClr val="tx1"/>
                </a:solidFill>
                <a:latin typeface="Arial" panose="020B0604020202020204" pitchFamily="34" charset="0"/>
                <a:cs typeface="Arial" panose="020B0604020202020204" pitchFamily="34" charset="0"/>
              </a:rPr>
              <a:t>POLÍTICA MEDIO AMBIENTAL</a:t>
            </a:r>
            <a:endParaRPr lang="es-CO" sz="3600" b="1" dirty="0">
              <a:solidFill>
                <a:schemeClr val="tx1"/>
              </a:solidFill>
            </a:endParaRPr>
          </a:p>
        </p:txBody>
      </p:sp>
      <p:sp>
        <p:nvSpPr>
          <p:cNvPr id="3" name="2 Marcador de contenido"/>
          <p:cNvSpPr>
            <a:spLocks noGrp="1"/>
          </p:cNvSpPr>
          <p:nvPr>
            <p:ph idx="1"/>
          </p:nvPr>
        </p:nvSpPr>
        <p:spPr/>
        <p:txBody>
          <a:bodyPr>
            <a:normAutofit/>
          </a:bodyPr>
          <a:lstStyle/>
          <a:p>
            <a:pPr marL="114300" indent="0">
              <a:buNone/>
            </a:pPr>
            <a:r>
              <a:rPr lang="es-CO" sz="1300" dirty="0">
                <a:latin typeface="Arial" panose="020B0604020202020204" pitchFamily="34" charset="0"/>
                <a:cs typeface="Arial" panose="020B0604020202020204" pitchFamily="34" charset="0"/>
              </a:rPr>
              <a:t>La empresa </a:t>
            </a:r>
            <a:r>
              <a:rPr lang="es-CO" sz="1300" b="1" dirty="0">
                <a:latin typeface="Arial" panose="020B0604020202020204" pitchFamily="34" charset="0"/>
                <a:cs typeface="Arial" panose="020B0604020202020204" pitchFamily="34" charset="0"/>
              </a:rPr>
              <a:t>operadora de empleos temporales </a:t>
            </a:r>
            <a:r>
              <a:rPr lang="es-CO" sz="1300" dirty="0">
                <a:latin typeface="Arial" panose="020B0604020202020204" pitchFamily="34" charset="0"/>
                <a:cs typeface="Arial" panose="020B0604020202020204" pitchFamily="34" charset="0"/>
              </a:rPr>
              <a:t>conforme al compromiso hacia el Medio Ambiente, parte de la premisa de absoluto RESPETO AL MEDIO AMBIENTE en el desarrollo de todas sus actividades. Para llevar a cabo su Política Medioambiental, atiende no sólo a las necesidades del presente, sino que prevé, en la medida de lo posible, las que en el futuro el Medio Ambiente y la Sociedad en su conjunto van a requerir a la Industria. En consecuencia, tanto la Política como las estrategias y los objetivos derivados de ella son revisados anualmente a fin de adaptarlos a los nuevos requerimientos. Los principios básicos que rigen dicha Política Medioambiental son los siguientes:</a:t>
            </a:r>
          </a:p>
          <a:p>
            <a:pPr lvl="0"/>
            <a:r>
              <a:rPr lang="es-CO" sz="1300" dirty="0">
                <a:latin typeface="Arial" panose="020B0604020202020204" pitchFamily="34" charset="0"/>
                <a:cs typeface="Arial" panose="020B0604020202020204" pitchFamily="34" charset="0"/>
              </a:rPr>
              <a:t>Optimizar el consumo de los recursos naturales y las materias primas.</a:t>
            </a:r>
          </a:p>
          <a:p>
            <a:pPr lvl="0"/>
            <a:r>
              <a:rPr lang="es-CO" sz="1300" dirty="0">
                <a:latin typeface="Arial" panose="020B0604020202020204" pitchFamily="34" charset="0"/>
                <a:cs typeface="Arial" panose="020B0604020202020204" pitchFamily="34" charset="0"/>
              </a:rPr>
              <a:t>Aumentar la eficiencia energética y utilizar energéticos más limpios.</a:t>
            </a:r>
          </a:p>
          <a:p>
            <a:pPr lvl="0"/>
            <a:r>
              <a:rPr lang="es-CO" sz="1300" dirty="0">
                <a:latin typeface="Arial" panose="020B0604020202020204" pitchFamily="34" charset="0"/>
                <a:cs typeface="Arial" panose="020B0604020202020204" pitchFamily="34" charset="0"/>
              </a:rPr>
              <a:t>Prevenir y minimizar la generación de cargas contaminantes.</a:t>
            </a:r>
          </a:p>
          <a:p>
            <a:pPr lvl="0"/>
            <a:r>
              <a:rPr lang="es-CO" sz="1300" dirty="0">
                <a:latin typeface="Arial" panose="020B0604020202020204" pitchFamily="34" charset="0"/>
                <a:cs typeface="Arial" panose="020B0604020202020204" pitchFamily="34" charset="0"/>
              </a:rPr>
              <a:t>Prevenir, mitigar, corregir y compensar los impactos ambientales sobre la población y los ecosistemas.</a:t>
            </a:r>
          </a:p>
          <a:p>
            <a:pPr lvl="0"/>
            <a:r>
              <a:rPr lang="es-CO" sz="1300" dirty="0">
                <a:latin typeface="Arial" panose="020B0604020202020204" pitchFamily="34" charset="0"/>
                <a:cs typeface="Arial" panose="020B0604020202020204" pitchFamily="34" charset="0"/>
              </a:rPr>
              <a:t>Adoptar tecnologías más limpias y prácticas de mejoramiento continuo de la gestión ambiental.</a:t>
            </a:r>
          </a:p>
          <a:p>
            <a:pPr lvl="0"/>
            <a:r>
              <a:rPr lang="es-CO" sz="1300" dirty="0">
                <a:latin typeface="Arial" panose="020B0604020202020204" pitchFamily="34" charset="0"/>
                <a:cs typeface="Arial" panose="020B0604020202020204" pitchFamily="34" charset="0"/>
              </a:rPr>
              <a:t>Minimizar y aprovechar los residuos.</a:t>
            </a:r>
          </a:p>
          <a:p>
            <a:endParaRPr lang="es-CO" dirty="0"/>
          </a:p>
        </p:txBody>
      </p:sp>
      <p:pic>
        <p:nvPicPr>
          <p:cNvPr id="4" name="Picture 2" descr="C:\Users\admin\Desktop\FIRMA FERNANDO LOPEZ.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5856" y="4941168"/>
            <a:ext cx="2411119" cy="1564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179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sz="1800" b="1" dirty="0">
                <a:solidFill>
                  <a:schemeClr val="tx1"/>
                </a:solidFill>
                <a:latin typeface="Arial" panose="020B0604020202020204" pitchFamily="34" charset="0"/>
                <a:cs typeface="Arial" panose="020B0604020202020204" pitchFamily="34" charset="0"/>
              </a:rPr>
              <a:t>DERECHOS Y DEBERES EN EL SISTEMA DE RIESGOS LABORALES</a:t>
            </a:r>
          </a:p>
        </p:txBody>
      </p:sp>
      <p:sp>
        <p:nvSpPr>
          <p:cNvPr id="3" name="2 CuadroTexto"/>
          <p:cNvSpPr txBox="1"/>
          <p:nvPr/>
        </p:nvSpPr>
        <p:spPr>
          <a:xfrm>
            <a:off x="539552" y="1556793"/>
            <a:ext cx="7416824" cy="4524315"/>
          </a:xfrm>
          <a:prstGeom prst="rect">
            <a:avLst/>
          </a:prstGeom>
          <a:noFill/>
        </p:spPr>
        <p:txBody>
          <a:bodyPr wrap="square" rtlCol="0">
            <a:spAutoFit/>
          </a:bodyPr>
          <a:lstStyle/>
          <a:p>
            <a:r>
              <a:rPr lang="es-CO" b="1" dirty="0"/>
              <a:t>RESPONSABILIDADES DEL EMPLEADOR  (</a:t>
            </a:r>
            <a:r>
              <a:rPr lang="es-CO" dirty="0"/>
              <a:t>Decreto Ley 1295 de 1994, art. 21)</a:t>
            </a:r>
          </a:p>
          <a:p>
            <a:r>
              <a:rPr lang="es-CO" b="1" dirty="0"/>
              <a:t> </a:t>
            </a:r>
            <a:endParaRPr lang="es-CO" dirty="0"/>
          </a:p>
          <a:p>
            <a:pPr marL="685800" lvl="1" indent="-228600">
              <a:buFont typeface="+mj-lt"/>
              <a:buAutoNum type="arabicPeriod"/>
            </a:pPr>
            <a:r>
              <a:rPr lang="es-CO" sz="1200" dirty="0">
                <a:latin typeface="Arial" panose="020B0604020202020204" pitchFamily="34" charset="0"/>
                <a:cs typeface="Arial" panose="020B0604020202020204" pitchFamily="34" charset="0"/>
              </a:rPr>
              <a:t>El pago de la totalidad de la cotización de los trabajadores a su servicio.</a:t>
            </a:r>
          </a:p>
          <a:p>
            <a:pPr marL="228600" lvl="0" indent="-228600">
              <a:buFont typeface="+mj-lt"/>
              <a:buAutoNum type="arabicPeriod"/>
            </a:pPr>
            <a:r>
              <a:rPr lang="es-CO" sz="1200" dirty="0">
                <a:latin typeface="Arial" panose="020B0604020202020204" pitchFamily="34" charset="0"/>
                <a:cs typeface="Arial" panose="020B0604020202020204" pitchFamily="34" charset="0"/>
              </a:rPr>
              <a:t>Trasladar el monto de las cotizaciones a la entidad Administradora de Riesgos Laborales correspondiente, dentro de los plazos que para el efecto señale el reglamento.</a:t>
            </a:r>
          </a:p>
          <a:p>
            <a:pPr marL="228600" lvl="0" indent="-228600">
              <a:buFont typeface="+mj-lt"/>
              <a:buAutoNum type="arabicPeriod"/>
            </a:pPr>
            <a:r>
              <a:rPr lang="es-CO" sz="1200" dirty="0">
                <a:latin typeface="Arial" panose="020B0604020202020204" pitchFamily="34" charset="0"/>
                <a:cs typeface="Arial" panose="020B0604020202020204" pitchFamily="34" charset="0"/>
              </a:rPr>
              <a:t>Procurar el cuidado integral de la salud de los trabajadores y de los ambientes de </a:t>
            </a:r>
          </a:p>
          <a:p>
            <a:pPr marL="228600" lvl="0" indent="-228600">
              <a:buFont typeface="+mj-lt"/>
              <a:buAutoNum type="arabicPeriod"/>
            </a:pPr>
            <a:r>
              <a:rPr lang="es-CO" sz="1200" dirty="0">
                <a:latin typeface="Arial" panose="020B0604020202020204" pitchFamily="34" charset="0"/>
                <a:cs typeface="Arial" panose="020B0604020202020204" pitchFamily="34" charset="0"/>
              </a:rPr>
              <a:t>Programar, ejecutar y controlar el cumplimiento del programa de salud ocupacional de la empresa y procurar su financiación.</a:t>
            </a:r>
          </a:p>
          <a:p>
            <a:pPr marL="228600" lvl="0" indent="-228600">
              <a:buFont typeface="+mj-lt"/>
              <a:buAutoNum type="arabicPeriod"/>
            </a:pPr>
            <a:r>
              <a:rPr lang="es-CO" sz="1200" dirty="0">
                <a:latin typeface="Arial" panose="020B0604020202020204" pitchFamily="34" charset="0"/>
                <a:cs typeface="Arial" panose="020B0604020202020204" pitchFamily="34" charset="0"/>
              </a:rPr>
              <a:t>Notificar a la entidad administradora a la que se encuentre afiliado los accidentes de trabajo y las enfermedades laborales.</a:t>
            </a:r>
          </a:p>
          <a:p>
            <a:pPr marL="228600" lvl="0" indent="-228600">
              <a:buFont typeface="+mj-lt"/>
              <a:buAutoNum type="arabicPeriod"/>
            </a:pPr>
            <a:r>
              <a:rPr lang="es-CO" sz="1200" dirty="0">
                <a:latin typeface="Arial" panose="020B0604020202020204" pitchFamily="34" charset="0"/>
                <a:cs typeface="Arial" panose="020B0604020202020204" pitchFamily="34" charset="0"/>
              </a:rPr>
              <a:t>Facilitar los espacios y tiempos para la capacitación de los trabajadores a su cargo en materia de salud ocupacional y para adelantar los programas de promoción y prevención a cargo de las Administradoras de Riesgos Laborales (modificado por la Ley 1562 de 2012, art. 26).</a:t>
            </a:r>
          </a:p>
          <a:p>
            <a:pPr marL="228600" lvl="0" indent="-228600">
              <a:buFont typeface="+mj-lt"/>
              <a:buAutoNum type="arabicPeriod"/>
            </a:pPr>
            <a:r>
              <a:rPr lang="es-CO" sz="1200" dirty="0">
                <a:latin typeface="Arial" panose="020B0604020202020204" pitchFamily="34" charset="0"/>
                <a:cs typeface="Arial" panose="020B0604020202020204" pitchFamily="34" charset="0"/>
              </a:rPr>
              <a:t>Informar a la entidad Administradora de Riesgos Laborales a la que está afiliado, las novedades laborales de sus trabajadores.</a:t>
            </a:r>
          </a:p>
          <a:p>
            <a:pPr lvl="0"/>
            <a:endParaRPr lang="es-CO" sz="1200" dirty="0">
              <a:latin typeface="Arial" panose="020B0604020202020204" pitchFamily="34" charset="0"/>
              <a:cs typeface="Arial" panose="020B0604020202020204" pitchFamily="34" charset="0"/>
            </a:endParaRPr>
          </a:p>
          <a:p>
            <a:r>
              <a:rPr lang="es-CO" sz="1200" dirty="0">
                <a:latin typeface="Arial" panose="020B0604020202020204" pitchFamily="34" charset="0"/>
                <a:cs typeface="Arial" panose="020B0604020202020204" pitchFamily="34" charset="0"/>
              </a:rPr>
              <a:t> Parágrafo 2: Referente al teletrabajo, las obligaciones del empleador en Riesgos Laborales y en el Sistema de Gestión de la Seguridad y Salud en el Trabajo SG-SST, son las definidas por la normatividad vigente (adicionado por la Ley 1562 de 2012, art. 26).</a:t>
            </a:r>
          </a:p>
          <a:p>
            <a:endParaRPr lang="es-CO" sz="1200" dirty="0">
              <a:latin typeface="Arial" panose="020B0604020202020204" pitchFamily="34" charset="0"/>
              <a:cs typeface="Arial" panose="020B0604020202020204" pitchFamily="34" charset="0"/>
            </a:endParaRPr>
          </a:p>
          <a:p>
            <a:r>
              <a:rPr lang="es-CO" sz="1200" dirty="0">
                <a:latin typeface="Arial" panose="020B0604020202020204" pitchFamily="34" charset="0"/>
                <a:cs typeface="Arial" panose="020B0604020202020204" pitchFamily="34" charset="0"/>
              </a:rPr>
              <a:t>Son además obligaciones del empleador las contenidas en las normas laborales y de salud ocupacional, que no sean contrarias a la ley.</a:t>
            </a:r>
          </a:p>
          <a:p>
            <a:r>
              <a:rPr lang="es-CO" sz="12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87145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39641" y="332656"/>
            <a:ext cx="7488743" cy="5786199"/>
          </a:xfrm>
          <a:prstGeom prst="rect">
            <a:avLst/>
          </a:prstGeom>
          <a:noFill/>
        </p:spPr>
        <p:txBody>
          <a:bodyPr wrap="square" rtlCol="0">
            <a:spAutoFit/>
          </a:bodyPr>
          <a:lstStyle/>
          <a:p>
            <a:r>
              <a:rPr lang="es-CO" b="1" dirty="0">
                <a:latin typeface="Arial" panose="020B0604020202020204" pitchFamily="34" charset="0"/>
                <a:cs typeface="Arial" panose="020B0604020202020204" pitchFamily="34" charset="0"/>
              </a:rPr>
              <a:t>OBLIGACIONES DE LOS TRABAJADORES (Decreto Ley 1295 de 1994, art. 22.) </a:t>
            </a:r>
          </a:p>
          <a:p>
            <a:endParaRPr lang="es-CO" sz="1200" dirty="0">
              <a:latin typeface="Arial" panose="020B0604020202020204" pitchFamily="34" charset="0"/>
              <a:cs typeface="Arial" panose="020B0604020202020204" pitchFamily="34" charset="0"/>
            </a:endParaRPr>
          </a:p>
          <a:p>
            <a:r>
              <a:rPr lang="es-CO" sz="1400" dirty="0">
                <a:latin typeface="Arial" panose="020B0604020202020204" pitchFamily="34" charset="0"/>
                <a:cs typeface="Arial" panose="020B0604020202020204" pitchFamily="34" charset="0"/>
              </a:rPr>
              <a:t>Son deberes de los trabajadores:</a:t>
            </a:r>
          </a:p>
          <a:p>
            <a:pPr marL="228600" lvl="0" indent="-228600">
              <a:buFont typeface="+mj-lt"/>
              <a:buAutoNum type="arabicPeriod"/>
            </a:pPr>
            <a:r>
              <a:rPr lang="es-CO" sz="1400" dirty="0">
                <a:latin typeface="Arial" panose="020B0604020202020204" pitchFamily="34" charset="0"/>
                <a:cs typeface="Arial" panose="020B0604020202020204" pitchFamily="34" charset="0"/>
              </a:rPr>
              <a:t>Procurar el cuidado integral de su salud.</a:t>
            </a:r>
          </a:p>
          <a:p>
            <a:pPr marL="228600" lvl="0" indent="-228600">
              <a:buFont typeface="+mj-lt"/>
              <a:buAutoNum type="arabicPeriod"/>
            </a:pPr>
            <a:r>
              <a:rPr lang="es-CO" sz="1400" dirty="0">
                <a:latin typeface="Arial" panose="020B0604020202020204" pitchFamily="34" charset="0"/>
                <a:cs typeface="Arial" panose="020B0604020202020204" pitchFamily="34" charset="0"/>
              </a:rPr>
              <a:t>Suministrar información clara, veraz y completa sobre su estado de salud.</a:t>
            </a:r>
          </a:p>
          <a:p>
            <a:pPr marL="228600" lvl="0" indent="-228600">
              <a:buFont typeface="+mj-lt"/>
              <a:buAutoNum type="arabicPeriod"/>
            </a:pPr>
            <a:r>
              <a:rPr lang="es-CO" sz="1400" dirty="0">
                <a:latin typeface="Arial" panose="020B0604020202020204" pitchFamily="34" charset="0"/>
                <a:cs typeface="Arial" panose="020B0604020202020204" pitchFamily="34" charset="0"/>
              </a:rPr>
              <a:t>Colaborar y velar por el cumplimiento de las obligaciones contraídas por los empleadores en este decreto.</a:t>
            </a:r>
          </a:p>
          <a:p>
            <a:pPr marL="228600" lvl="0" indent="-228600">
              <a:buFont typeface="+mj-lt"/>
              <a:buAutoNum type="arabicPeriod"/>
            </a:pPr>
            <a:r>
              <a:rPr lang="es-CO" sz="1400" dirty="0">
                <a:latin typeface="Arial" panose="020B0604020202020204" pitchFamily="34" charset="0"/>
                <a:cs typeface="Arial" panose="020B0604020202020204" pitchFamily="34" charset="0"/>
              </a:rPr>
              <a:t>Cumplir las normas, reglamentos e instrucciones del Sistema de Gestión de la Seguridad y Salud en el Trabajo SG-SST de la empresa y asistir periódicamente a los programas de promoción y prevención adelantados por las Administradoras de Riesgos Laborales (modificado por la Ley 1562 de 2012, art. 27)</a:t>
            </a:r>
          </a:p>
          <a:p>
            <a:pPr marL="228600" lvl="0" indent="-228600">
              <a:buFont typeface="+mj-lt"/>
              <a:buAutoNum type="arabicPeriod"/>
            </a:pPr>
            <a:r>
              <a:rPr lang="es-CO" sz="1400" dirty="0">
                <a:latin typeface="Arial" panose="020B0604020202020204" pitchFamily="34" charset="0"/>
                <a:cs typeface="Arial" panose="020B0604020202020204" pitchFamily="34" charset="0"/>
              </a:rPr>
              <a:t>Participar en la prevención de los riesgos Laborales a través de los comités paritarios de salud ocupacional, o como vigías ocupacionales.</a:t>
            </a:r>
          </a:p>
          <a:p>
            <a:pPr marL="228600" lvl="0" indent="-228600">
              <a:buFont typeface="+mj-lt"/>
              <a:buAutoNum type="arabicPeriod"/>
            </a:pPr>
            <a:r>
              <a:rPr lang="es-CO" sz="1400" dirty="0">
                <a:latin typeface="Arial" panose="020B0604020202020204" pitchFamily="34" charset="0"/>
                <a:cs typeface="Arial" panose="020B0604020202020204" pitchFamily="34" charset="0"/>
              </a:rPr>
              <a:t>Los pensionados por invalidez por riesgos laborales, deberán mantener actualizada la información sobre su domicilio, teléfono y demás datos que sirvan para efectuar las visitas de reconocimiento.</a:t>
            </a:r>
          </a:p>
          <a:p>
            <a:pPr marL="228600" lvl="0" indent="-228600">
              <a:buFont typeface="+mj-lt"/>
              <a:buAutoNum type="arabicPeriod"/>
            </a:pPr>
            <a:r>
              <a:rPr lang="es-CO" sz="1400" dirty="0">
                <a:latin typeface="Arial" panose="020B0604020202020204" pitchFamily="34" charset="0"/>
                <a:cs typeface="Arial" panose="020B0604020202020204" pitchFamily="34" charset="0"/>
              </a:rPr>
              <a:t>Los pensionados por invalidez por riesgos laborales deberán informar a la entidad Administradora de Riesgos Laborales correspondiente, en el momento en el cual desaparezca o se modifique la causa por la cual se otorgó la pensión, incluido el nivel de ingreso y sus cambios, las vinculaciones y retiros.</a:t>
            </a:r>
          </a:p>
          <a:p>
            <a:endParaRPr lang="es-CO" sz="1400" dirty="0">
              <a:latin typeface="Arial" panose="020B0604020202020204" pitchFamily="34" charset="0"/>
              <a:cs typeface="Arial" panose="020B0604020202020204" pitchFamily="34" charset="0"/>
            </a:endParaRPr>
          </a:p>
          <a:p>
            <a:r>
              <a:rPr lang="es-CO" sz="1400" dirty="0">
                <a:latin typeface="Arial" panose="020B0604020202020204" pitchFamily="34" charset="0"/>
                <a:cs typeface="Arial" panose="020B0604020202020204" pitchFamily="34" charset="0"/>
              </a:rPr>
              <a:t>Parágrafo: referente al teletrabajo, las obligaciones del teletrabajador en </a:t>
            </a:r>
            <a:r>
              <a:rPr lang="es-CO" sz="1400" dirty="0" err="1">
                <a:latin typeface="Arial" panose="020B0604020202020204" pitchFamily="34" charset="0"/>
                <a:cs typeface="Arial" panose="020B0604020202020204" pitchFamily="34" charset="0"/>
              </a:rPr>
              <a:t>Ios</a:t>
            </a:r>
            <a:r>
              <a:rPr lang="es-CO" sz="1400" dirty="0">
                <a:latin typeface="Arial" panose="020B0604020202020204" pitchFamily="34" charset="0"/>
                <a:cs typeface="Arial" panose="020B0604020202020204" pitchFamily="34" charset="0"/>
              </a:rPr>
              <a:t> riesgos laborales y en el Sistema de Gestión de la Seguridad y Salud en el Trabajo SG-SST son las definidas por la normatividad vigente (adicionado por la Ley 1562 de 2012, art. 26).</a:t>
            </a:r>
          </a:p>
          <a:p>
            <a:r>
              <a:rPr lang="es-CO" sz="1400" dirty="0"/>
              <a:t> </a:t>
            </a:r>
          </a:p>
        </p:txBody>
      </p:sp>
    </p:spTree>
    <p:extLst>
      <p:ext uri="{BB962C8B-B14F-4D97-AF65-F5344CB8AC3E}">
        <p14:creationId xmlns:p14="http://schemas.microsoft.com/office/powerpoint/2010/main" val="419237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sz="3200" b="1" dirty="0">
                <a:solidFill>
                  <a:schemeClr val="tx1"/>
                </a:solidFill>
                <a:latin typeface="Arial" panose="020B0604020202020204" pitchFamily="34" charset="0"/>
                <a:cs typeface="Arial" panose="020B0604020202020204" pitchFamily="34" charset="0"/>
              </a:rPr>
              <a:t>REGLAMENTO DE HIGIENE Y SEGURIDAD Y SALUD EN EL TRABAJO</a:t>
            </a:r>
          </a:p>
        </p:txBody>
      </p:sp>
      <p:sp>
        <p:nvSpPr>
          <p:cNvPr id="6" name="2 Marcador de contenido">
            <a:extLst>
              <a:ext uri="{FF2B5EF4-FFF2-40B4-BE49-F238E27FC236}">
                <a16:creationId xmlns:a16="http://schemas.microsoft.com/office/drawing/2014/main" id="{4B5B3A90-91A9-5226-9CF1-306FBE15BBC2}"/>
              </a:ext>
            </a:extLst>
          </p:cNvPr>
          <p:cNvSpPr>
            <a:spLocks noGrp="1"/>
          </p:cNvSpPr>
          <p:nvPr>
            <p:ph idx="1"/>
          </p:nvPr>
        </p:nvSpPr>
        <p:spPr>
          <a:xfrm>
            <a:off x="457200" y="1600200"/>
            <a:ext cx="7620000" cy="4800600"/>
          </a:xfrm>
        </p:spPr>
        <p:txBody>
          <a:bodyPr>
            <a:normAutofit/>
          </a:bodyPr>
          <a:lstStyle/>
          <a:p>
            <a:pPr marL="114300" indent="0" algn="just">
              <a:buNone/>
            </a:pPr>
            <a:r>
              <a:rPr lang="es-CO" sz="1800" b="1" dirty="0">
                <a:latin typeface="Arial" panose="020B0604020202020204" pitchFamily="34" charset="0"/>
                <a:cs typeface="Arial" panose="020B0604020202020204" pitchFamily="34" charset="0"/>
              </a:rPr>
              <a:t>OPERADORA DE EMPLEOS TEMPORALES LTDA: </a:t>
            </a:r>
            <a:r>
              <a:rPr lang="es-CO" sz="1800" dirty="0">
                <a:latin typeface="Arial" panose="020B0604020202020204" pitchFamily="34" charset="0"/>
                <a:cs typeface="Arial" panose="020B0604020202020204" pitchFamily="34" charset="0"/>
              </a:rPr>
              <a:t>Prescribe el siguiente reglamento, contenido en los siguientes términos:</a:t>
            </a:r>
          </a:p>
          <a:p>
            <a:pPr algn="just"/>
            <a:r>
              <a:rPr lang="es-CO" sz="1800" b="1" dirty="0">
                <a:latin typeface="Arial" panose="020B0604020202020204" pitchFamily="34" charset="0"/>
                <a:cs typeface="Arial" panose="020B0604020202020204" pitchFamily="34" charset="0"/>
              </a:rPr>
              <a:t>ARTÍCULO 1:	</a:t>
            </a:r>
            <a:r>
              <a:rPr lang="es-CO" sz="1800" dirty="0">
                <a:latin typeface="Arial" panose="020B0604020202020204" pitchFamily="34" charset="0"/>
                <a:cs typeface="Arial" panose="020B0604020202020204" pitchFamily="34" charset="0"/>
              </a:rPr>
              <a:t>La empresa se compromete a dar cumplimiento a las disposiciones legales vigentes, tendientes a garantizar los mecanismos que aseguren una adecuada y oportuna prevención de los accidentes de trabajo y enfermedades laborales y de la promoción de la salud de los trabajadores. </a:t>
            </a:r>
          </a:p>
          <a:p>
            <a:pPr algn="just"/>
            <a:r>
              <a:rPr lang="es-CO" sz="1800" b="1" dirty="0">
                <a:latin typeface="Arial" panose="020B0604020202020204" pitchFamily="34" charset="0"/>
                <a:cs typeface="Arial" panose="020B0604020202020204" pitchFamily="34" charset="0"/>
              </a:rPr>
              <a:t>ARTÍCULO 2:</a:t>
            </a:r>
            <a:r>
              <a:rPr lang="es-CO" sz="1800" dirty="0">
                <a:latin typeface="Arial" panose="020B0604020202020204" pitchFamily="34" charset="0"/>
                <a:cs typeface="Arial" panose="020B0604020202020204" pitchFamily="34" charset="0"/>
              </a:rPr>
              <a:t>	 La empresa se obliga a promover y garantizar la constitución y funcionamiento del Comité Paritario de Seguridad y Salud en el Trabajo, de conformidad con lo establecido por el Decreto 614 de 1984, Resolución 2013 de 1986, Resolución 1016 de 1989, Decreto 1295 de 1994, Decreto 1771 de 1994, y demás normas que con tal fin se establezcan</a:t>
            </a:r>
            <a:r>
              <a:rPr lang="es-CO" sz="1800" dirty="0"/>
              <a:t>.</a:t>
            </a:r>
          </a:p>
          <a:p>
            <a:endParaRPr lang="es-CO" dirty="0"/>
          </a:p>
        </p:txBody>
      </p:sp>
    </p:spTree>
    <p:extLst>
      <p:ext uri="{BB962C8B-B14F-4D97-AF65-F5344CB8AC3E}">
        <p14:creationId xmlns:p14="http://schemas.microsoft.com/office/powerpoint/2010/main" val="334311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Marcador de contenido">
            <a:extLst>
              <a:ext uri="{FF2B5EF4-FFF2-40B4-BE49-F238E27FC236}">
                <a16:creationId xmlns:a16="http://schemas.microsoft.com/office/drawing/2014/main" id="{F6554027-9266-D7DE-B299-A108B4D2EDCA}"/>
              </a:ext>
            </a:extLst>
          </p:cNvPr>
          <p:cNvSpPr>
            <a:spLocks noGrp="1"/>
          </p:cNvSpPr>
          <p:nvPr>
            <p:ph idx="1"/>
          </p:nvPr>
        </p:nvSpPr>
        <p:spPr>
          <a:xfrm>
            <a:off x="457200" y="1600200"/>
            <a:ext cx="7620000" cy="4800600"/>
          </a:xfrm>
        </p:spPr>
        <p:txBody>
          <a:bodyPr>
            <a:normAutofit/>
          </a:bodyPr>
          <a:lstStyle/>
          <a:p>
            <a:pPr algn="just"/>
            <a:r>
              <a:rPr lang="es-CO" sz="1800" b="1" dirty="0">
                <a:latin typeface="Arial" panose="020B0604020202020204" pitchFamily="34" charset="0"/>
                <a:cs typeface="Arial" panose="020B0604020202020204" pitchFamily="34" charset="0"/>
              </a:rPr>
              <a:t>ARTÍCULO 3:</a:t>
            </a:r>
            <a:r>
              <a:rPr lang="es-CO" sz="1800" dirty="0">
                <a:latin typeface="Arial" panose="020B0604020202020204" pitchFamily="34" charset="0"/>
                <a:cs typeface="Arial" panose="020B0604020202020204" pitchFamily="34" charset="0"/>
              </a:rPr>
              <a:t>	La empresa se compromete a designar los recursos necesarios para desarrollar actividades permanentes de Seguridad y salud en el trabajo de conformidad con el Sistema de Gestión de Seguridad y Salud en el Trabajo,  (Elaborado de acuerdo el Decreto 1443 de 2014 - hoy compilado en el Decreto 1072 de 2015 – Decreto Único Reglamentario del Sector Trabajo, en el Libro 2, Parte 2, Título 4, Capítulo 6.).El cual consiste en el desarrollo de un proceso lógico y por etapas, basado en la mejora continua y que incluye la política, la organización, la planificación, la aplicación, la evaluación, la auditoría y las acciones de mejora con el objetivo de anticipar, reconocer, evaluar y controlar los riesgos que puedan afectar la seguridad y salud en el trabajo.</a:t>
            </a:r>
          </a:p>
          <a:p>
            <a:pPr marL="114300" indent="0" algn="just">
              <a:buNone/>
            </a:pPr>
            <a:endParaRPr lang="es-CO" sz="1800" dirty="0">
              <a:latin typeface="Arial" panose="020B0604020202020204" pitchFamily="34" charset="0"/>
              <a:cs typeface="Arial" panose="020B0604020202020204" pitchFamily="34" charset="0"/>
            </a:endParaRPr>
          </a:p>
          <a:p>
            <a:pPr algn="just"/>
            <a:r>
              <a:rPr lang="es-CO" sz="1800" b="1" dirty="0">
                <a:latin typeface="Arial" panose="020B0604020202020204" pitchFamily="34" charset="0"/>
                <a:cs typeface="Arial" panose="020B0604020202020204" pitchFamily="34" charset="0"/>
              </a:rPr>
              <a:t>ARTÍCULO 4:</a:t>
            </a:r>
            <a:r>
              <a:rPr lang="es-CO" sz="1800" dirty="0">
                <a:latin typeface="Arial" panose="020B0604020202020204" pitchFamily="34" charset="0"/>
                <a:cs typeface="Arial" panose="020B0604020202020204" pitchFamily="34" charset="0"/>
              </a:rPr>
              <a:t> Los riesgos existentes en la empresa están </a:t>
            </a:r>
            <a:r>
              <a:rPr lang="es-CO" sz="1800" b="1" dirty="0">
                <a:latin typeface="Arial" panose="020B0604020202020204" pitchFamily="34" charset="0"/>
                <a:cs typeface="Arial" panose="020B0604020202020204" pitchFamily="34" charset="0"/>
              </a:rPr>
              <a:t>constituidos principalmente por</a:t>
            </a:r>
            <a:endParaRPr lang="es-CO" sz="1800" dirty="0">
              <a:latin typeface="Arial" panose="020B0604020202020204" pitchFamily="34" charset="0"/>
              <a:cs typeface="Arial" panose="020B0604020202020204" pitchFamily="34" charset="0"/>
            </a:endParaRPr>
          </a:p>
          <a:p>
            <a:endParaRPr lang="es-C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0535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7 Tabla"/>
          <p:cNvGraphicFramePr>
            <a:graphicFrameLocks noGrp="1"/>
          </p:cNvGraphicFramePr>
          <p:nvPr>
            <p:extLst>
              <p:ext uri="{D42A27DB-BD31-4B8C-83A1-F6EECF244321}">
                <p14:modId xmlns:p14="http://schemas.microsoft.com/office/powerpoint/2010/main" val="2813161604"/>
              </p:ext>
            </p:extLst>
          </p:nvPr>
        </p:nvGraphicFramePr>
        <p:xfrm>
          <a:off x="395535" y="260657"/>
          <a:ext cx="7992888" cy="6336695"/>
        </p:xfrm>
        <a:graphic>
          <a:graphicData uri="http://schemas.openxmlformats.org/drawingml/2006/table">
            <a:tbl>
              <a:tblPr>
                <a:tableStyleId>{5C22544A-7EE6-4342-B048-85BDC9FD1C3A}</a:tableStyleId>
              </a:tblPr>
              <a:tblGrid>
                <a:gridCol w="3996444">
                  <a:extLst>
                    <a:ext uri="{9D8B030D-6E8A-4147-A177-3AD203B41FA5}">
                      <a16:colId xmlns:a16="http://schemas.microsoft.com/office/drawing/2014/main" val="20000"/>
                    </a:ext>
                  </a:extLst>
                </a:gridCol>
                <a:gridCol w="3996444">
                  <a:extLst>
                    <a:ext uri="{9D8B030D-6E8A-4147-A177-3AD203B41FA5}">
                      <a16:colId xmlns:a16="http://schemas.microsoft.com/office/drawing/2014/main" val="20001"/>
                    </a:ext>
                  </a:extLst>
                </a:gridCol>
              </a:tblGrid>
              <a:tr h="297575">
                <a:tc>
                  <a:txBody>
                    <a:bodyPr/>
                    <a:lstStyle/>
                    <a:p>
                      <a:pPr algn="ctr">
                        <a:lnSpc>
                          <a:spcPct val="115000"/>
                        </a:lnSpc>
                        <a:spcAft>
                          <a:spcPts val="0"/>
                        </a:spcAft>
                      </a:pPr>
                      <a:r>
                        <a:rPr lang="es-ES" sz="700">
                          <a:effectLst/>
                        </a:rPr>
                        <a:t>FACTOR DE RIESGO</a:t>
                      </a:r>
                      <a:endParaRPr lang="es-CO" sz="600">
                        <a:effectLst/>
                        <a:latin typeface="Calibri"/>
                        <a:ea typeface="Calibri"/>
                        <a:cs typeface="Times New Roman"/>
                      </a:endParaRPr>
                    </a:p>
                  </a:txBody>
                  <a:tcPr marL="37272" marR="37272" marT="0" marB="0" anchor="ctr"/>
                </a:tc>
                <a:tc>
                  <a:txBody>
                    <a:bodyPr/>
                    <a:lstStyle/>
                    <a:p>
                      <a:pPr algn="ctr">
                        <a:lnSpc>
                          <a:spcPct val="115000"/>
                        </a:lnSpc>
                        <a:spcAft>
                          <a:spcPts val="0"/>
                        </a:spcAft>
                      </a:pPr>
                      <a:r>
                        <a:rPr lang="es-ES" sz="700">
                          <a:effectLst/>
                        </a:rPr>
                        <a:t>AGENTES DEL FACTOR DE RIESGO</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00"/>
                  </a:ext>
                </a:extLst>
              </a:tr>
              <a:tr h="310057">
                <a:tc rowSpan="3">
                  <a:txBody>
                    <a:bodyPr/>
                    <a:lstStyle/>
                    <a:p>
                      <a:pPr algn="ctr">
                        <a:lnSpc>
                          <a:spcPct val="115000"/>
                        </a:lnSpc>
                        <a:spcAft>
                          <a:spcPts val="0"/>
                        </a:spcAft>
                      </a:pPr>
                      <a:r>
                        <a:rPr lang="es-ES" sz="700">
                          <a:effectLst/>
                        </a:rPr>
                        <a:t>RIESGOS FÍSICOS</a:t>
                      </a:r>
                      <a:endParaRPr lang="es-CO" sz="600">
                        <a:effectLst/>
                        <a:latin typeface="Calibri"/>
                        <a:ea typeface="Calibri"/>
                        <a:cs typeface="Times New Roman"/>
                      </a:endParaRPr>
                    </a:p>
                  </a:txBody>
                  <a:tcPr marL="37272" marR="37272" marT="0" marB="0" anchor="ctr"/>
                </a:tc>
                <a:tc>
                  <a:txBody>
                    <a:bodyPr/>
                    <a:lstStyle/>
                    <a:p>
                      <a:pPr algn="l">
                        <a:lnSpc>
                          <a:spcPct val="115000"/>
                        </a:lnSpc>
                        <a:spcAft>
                          <a:spcPts val="0"/>
                        </a:spcAft>
                      </a:pPr>
                      <a:r>
                        <a:rPr lang="es-ES" sz="700">
                          <a:effectLst/>
                        </a:rPr>
                        <a:t>Iluminación deficiente, y/o iluminación en exceso.</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01"/>
                  </a:ext>
                </a:extLst>
              </a:tr>
              <a:tr h="310057">
                <a:tc vMerge="1">
                  <a:txBody>
                    <a:bodyPr/>
                    <a:lstStyle/>
                    <a:p>
                      <a:endParaRPr lang="es-CO"/>
                    </a:p>
                  </a:txBody>
                  <a:tcPr/>
                </a:tc>
                <a:tc>
                  <a:txBody>
                    <a:bodyPr/>
                    <a:lstStyle/>
                    <a:p>
                      <a:pPr algn="l">
                        <a:lnSpc>
                          <a:spcPct val="115000"/>
                        </a:lnSpc>
                        <a:spcAft>
                          <a:spcPts val="0"/>
                        </a:spcAft>
                      </a:pPr>
                      <a:r>
                        <a:rPr lang="es-ES" sz="700">
                          <a:effectLst/>
                        </a:rPr>
                        <a:t>Ruido (De impacto, intermitente o continuo).</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02"/>
                  </a:ext>
                </a:extLst>
              </a:tr>
              <a:tr h="150358">
                <a:tc vMerge="1">
                  <a:txBody>
                    <a:bodyPr/>
                    <a:lstStyle/>
                    <a:p>
                      <a:endParaRPr lang="es-CO"/>
                    </a:p>
                  </a:txBody>
                  <a:tcPr/>
                </a:tc>
                <a:tc>
                  <a:txBody>
                    <a:bodyPr/>
                    <a:lstStyle/>
                    <a:p>
                      <a:pPr algn="l">
                        <a:lnSpc>
                          <a:spcPct val="115000"/>
                        </a:lnSpc>
                        <a:spcAft>
                          <a:spcPts val="0"/>
                        </a:spcAft>
                      </a:pPr>
                      <a:r>
                        <a:rPr lang="es-ES" sz="700">
                          <a:effectLst/>
                        </a:rPr>
                        <a:t>Temperaturas Extremas. </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03"/>
                  </a:ext>
                </a:extLst>
              </a:tr>
              <a:tr h="150358">
                <a:tc rowSpan="4">
                  <a:txBody>
                    <a:bodyPr/>
                    <a:lstStyle/>
                    <a:p>
                      <a:pPr algn="ctr">
                        <a:lnSpc>
                          <a:spcPct val="115000"/>
                        </a:lnSpc>
                        <a:spcAft>
                          <a:spcPts val="0"/>
                        </a:spcAft>
                      </a:pPr>
                      <a:r>
                        <a:rPr lang="es-ES" sz="700">
                          <a:effectLst/>
                        </a:rPr>
                        <a:t>RIESGOS BIOMECÁNICOS</a:t>
                      </a:r>
                      <a:endParaRPr lang="es-CO" sz="600">
                        <a:effectLst/>
                        <a:latin typeface="Calibri"/>
                        <a:ea typeface="Calibri"/>
                        <a:cs typeface="Times New Roman"/>
                      </a:endParaRPr>
                    </a:p>
                  </a:txBody>
                  <a:tcPr marL="37272" marR="37272" marT="0" marB="0" anchor="ctr"/>
                </a:tc>
                <a:tc>
                  <a:txBody>
                    <a:bodyPr/>
                    <a:lstStyle/>
                    <a:p>
                      <a:pPr algn="l">
                        <a:lnSpc>
                          <a:spcPct val="115000"/>
                        </a:lnSpc>
                        <a:spcAft>
                          <a:spcPts val="0"/>
                        </a:spcAft>
                      </a:pPr>
                      <a:r>
                        <a:rPr lang="es-ES" sz="700">
                          <a:effectLst/>
                        </a:rPr>
                        <a:t>Postura mantenida o forzada.</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04"/>
                  </a:ext>
                </a:extLst>
              </a:tr>
              <a:tr h="150358">
                <a:tc vMerge="1">
                  <a:txBody>
                    <a:bodyPr/>
                    <a:lstStyle/>
                    <a:p>
                      <a:endParaRPr lang="es-CO"/>
                    </a:p>
                  </a:txBody>
                  <a:tcPr/>
                </a:tc>
                <a:tc>
                  <a:txBody>
                    <a:bodyPr/>
                    <a:lstStyle/>
                    <a:p>
                      <a:pPr algn="l">
                        <a:lnSpc>
                          <a:spcPct val="115000"/>
                        </a:lnSpc>
                        <a:spcAft>
                          <a:spcPts val="0"/>
                        </a:spcAft>
                      </a:pPr>
                      <a:r>
                        <a:rPr lang="es-ES" sz="700">
                          <a:effectLst/>
                        </a:rPr>
                        <a:t>Movimientos repetitivos.</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05"/>
                  </a:ext>
                </a:extLst>
              </a:tr>
              <a:tr h="150358">
                <a:tc vMerge="1">
                  <a:txBody>
                    <a:bodyPr/>
                    <a:lstStyle/>
                    <a:p>
                      <a:endParaRPr lang="es-CO"/>
                    </a:p>
                  </a:txBody>
                  <a:tcPr/>
                </a:tc>
                <a:tc>
                  <a:txBody>
                    <a:bodyPr/>
                    <a:lstStyle/>
                    <a:p>
                      <a:pPr algn="l">
                        <a:lnSpc>
                          <a:spcPct val="115000"/>
                        </a:lnSpc>
                        <a:spcAft>
                          <a:spcPts val="0"/>
                        </a:spcAft>
                      </a:pPr>
                      <a:r>
                        <a:rPr lang="es-ES" sz="700">
                          <a:effectLst/>
                        </a:rPr>
                        <a:t>Esfuerzo. </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06"/>
                  </a:ext>
                </a:extLst>
              </a:tr>
              <a:tr h="150358">
                <a:tc vMerge="1">
                  <a:txBody>
                    <a:bodyPr/>
                    <a:lstStyle/>
                    <a:p>
                      <a:endParaRPr lang="es-CO"/>
                    </a:p>
                  </a:txBody>
                  <a:tcPr/>
                </a:tc>
                <a:tc>
                  <a:txBody>
                    <a:bodyPr/>
                    <a:lstStyle/>
                    <a:p>
                      <a:pPr algn="l">
                        <a:lnSpc>
                          <a:spcPct val="115000"/>
                        </a:lnSpc>
                        <a:spcAft>
                          <a:spcPts val="0"/>
                        </a:spcAft>
                      </a:pPr>
                      <a:r>
                        <a:rPr lang="es-ES" sz="700">
                          <a:effectLst/>
                        </a:rPr>
                        <a:t>Manipulación manual de cargas. </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07"/>
                  </a:ext>
                </a:extLst>
              </a:tr>
              <a:tr h="150358">
                <a:tc rowSpan="3">
                  <a:txBody>
                    <a:bodyPr/>
                    <a:lstStyle/>
                    <a:p>
                      <a:pPr algn="ctr">
                        <a:lnSpc>
                          <a:spcPct val="115000"/>
                        </a:lnSpc>
                        <a:spcAft>
                          <a:spcPts val="0"/>
                        </a:spcAft>
                      </a:pPr>
                      <a:r>
                        <a:rPr lang="es-ES" sz="700">
                          <a:effectLst/>
                        </a:rPr>
                        <a:t>FENOMENOS NATURALES </a:t>
                      </a:r>
                      <a:endParaRPr lang="es-CO" sz="600">
                        <a:effectLst/>
                        <a:latin typeface="Calibri"/>
                        <a:ea typeface="Calibri"/>
                        <a:cs typeface="Times New Roman"/>
                      </a:endParaRPr>
                    </a:p>
                  </a:txBody>
                  <a:tcPr marL="37272" marR="37272" marT="0" marB="0" anchor="ctr"/>
                </a:tc>
                <a:tc>
                  <a:txBody>
                    <a:bodyPr/>
                    <a:lstStyle/>
                    <a:p>
                      <a:pPr algn="l">
                        <a:lnSpc>
                          <a:spcPct val="115000"/>
                        </a:lnSpc>
                        <a:spcAft>
                          <a:spcPts val="0"/>
                        </a:spcAft>
                      </a:pPr>
                      <a:r>
                        <a:rPr lang="es-ES" sz="700">
                          <a:effectLst/>
                        </a:rPr>
                        <a:t>Vendaval </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08"/>
                  </a:ext>
                </a:extLst>
              </a:tr>
              <a:tr h="150358">
                <a:tc vMerge="1">
                  <a:txBody>
                    <a:bodyPr/>
                    <a:lstStyle/>
                    <a:p>
                      <a:endParaRPr lang="es-CO"/>
                    </a:p>
                  </a:txBody>
                  <a:tcPr/>
                </a:tc>
                <a:tc>
                  <a:txBody>
                    <a:bodyPr/>
                    <a:lstStyle/>
                    <a:p>
                      <a:pPr algn="l">
                        <a:lnSpc>
                          <a:spcPct val="115000"/>
                        </a:lnSpc>
                        <a:spcAft>
                          <a:spcPts val="0"/>
                        </a:spcAft>
                      </a:pPr>
                      <a:r>
                        <a:rPr lang="es-ES" sz="700">
                          <a:effectLst/>
                        </a:rPr>
                        <a:t>Inundación </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09"/>
                  </a:ext>
                </a:extLst>
              </a:tr>
              <a:tr h="150358">
                <a:tc vMerge="1">
                  <a:txBody>
                    <a:bodyPr/>
                    <a:lstStyle/>
                    <a:p>
                      <a:endParaRPr lang="es-CO"/>
                    </a:p>
                  </a:txBody>
                  <a:tcPr/>
                </a:tc>
                <a:tc>
                  <a:txBody>
                    <a:bodyPr/>
                    <a:lstStyle/>
                    <a:p>
                      <a:pPr algn="l">
                        <a:lnSpc>
                          <a:spcPct val="115000"/>
                        </a:lnSpc>
                        <a:spcAft>
                          <a:spcPts val="0"/>
                        </a:spcAft>
                      </a:pPr>
                      <a:r>
                        <a:rPr lang="es-ES" sz="700">
                          <a:effectLst/>
                        </a:rPr>
                        <a:t>Derrumbes  </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10"/>
                  </a:ext>
                </a:extLst>
              </a:tr>
              <a:tr h="150358">
                <a:tc rowSpan="2">
                  <a:txBody>
                    <a:bodyPr/>
                    <a:lstStyle/>
                    <a:p>
                      <a:pPr algn="ctr">
                        <a:lnSpc>
                          <a:spcPct val="115000"/>
                        </a:lnSpc>
                        <a:spcAft>
                          <a:spcPts val="0"/>
                        </a:spcAft>
                      </a:pPr>
                      <a:r>
                        <a:rPr lang="es-ES" sz="700">
                          <a:effectLst/>
                        </a:rPr>
                        <a:t>RIESGOS BIOLÓGICOS</a:t>
                      </a:r>
                      <a:endParaRPr lang="es-CO" sz="600">
                        <a:effectLst/>
                        <a:latin typeface="Calibri"/>
                        <a:ea typeface="Calibri"/>
                        <a:cs typeface="Times New Roman"/>
                      </a:endParaRPr>
                    </a:p>
                  </a:txBody>
                  <a:tcPr marL="37272" marR="37272" marT="0" marB="0" anchor="ctr"/>
                </a:tc>
                <a:tc>
                  <a:txBody>
                    <a:bodyPr/>
                    <a:lstStyle/>
                    <a:p>
                      <a:pPr algn="l">
                        <a:lnSpc>
                          <a:spcPct val="115000"/>
                        </a:lnSpc>
                        <a:spcAft>
                          <a:spcPts val="0"/>
                        </a:spcAft>
                      </a:pPr>
                      <a:r>
                        <a:rPr lang="es-ES" sz="700">
                          <a:effectLst/>
                        </a:rPr>
                        <a:t>Bacterias.</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11"/>
                  </a:ext>
                </a:extLst>
              </a:tr>
              <a:tr h="150358">
                <a:tc vMerge="1">
                  <a:txBody>
                    <a:bodyPr/>
                    <a:lstStyle/>
                    <a:p>
                      <a:endParaRPr lang="es-CO"/>
                    </a:p>
                  </a:txBody>
                  <a:tcPr/>
                </a:tc>
                <a:tc>
                  <a:txBody>
                    <a:bodyPr/>
                    <a:lstStyle/>
                    <a:p>
                      <a:pPr algn="l">
                        <a:lnSpc>
                          <a:spcPct val="115000"/>
                        </a:lnSpc>
                        <a:spcAft>
                          <a:spcPts val="0"/>
                        </a:spcAft>
                      </a:pPr>
                      <a:r>
                        <a:rPr lang="es-ES" sz="700">
                          <a:effectLst/>
                        </a:rPr>
                        <a:t>Virus. </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12"/>
                  </a:ext>
                </a:extLst>
              </a:tr>
              <a:tr h="310057">
                <a:tc rowSpan="4">
                  <a:txBody>
                    <a:bodyPr/>
                    <a:lstStyle/>
                    <a:p>
                      <a:pPr algn="ctr">
                        <a:lnSpc>
                          <a:spcPct val="115000"/>
                        </a:lnSpc>
                        <a:spcAft>
                          <a:spcPts val="0"/>
                        </a:spcAft>
                      </a:pPr>
                      <a:r>
                        <a:rPr lang="es-ES" sz="700">
                          <a:effectLst/>
                        </a:rPr>
                        <a:t>CONDICIONES DE SEGURIDAD (RIESGOS</a:t>
                      </a:r>
                      <a:endParaRPr lang="es-CO" sz="600">
                        <a:effectLst/>
                      </a:endParaRPr>
                    </a:p>
                    <a:p>
                      <a:pPr algn="ctr">
                        <a:lnSpc>
                          <a:spcPct val="115000"/>
                        </a:lnSpc>
                        <a:spcAft>
                          <a:spcPts val="0"/>
                        </a:spcAft>
                      </a:pPr>
                      <a:r>
                        <a:rPr lang="es-ES" sz="700">
                          <a:effectLst/>
                        </a:rPr>
                        <a:t>ELÉCTRICOS)</a:t>
                      </a:r>
                      <a:endParaRPr lang="es-CO" sz="600">
                        <a:effectLst/>
                        <a:latin typeface="Calibri"/>
                        <a:ea typeface="Calibri"/>
                        <a:cs typeface="Times New Roman"/>
                      </a:endParaRPr>
                    </a:p>
                  </a:txBody>
                  <a:tcPr marL="37272" marR="37272" marT="0" marB="0" anchor="ctr"/>
                </a:tc>
                <a:tc>
                  <a:txBody>
                    <a:bodyPr/>
                    <a:lstStyle/>
                    <a:p>
                      <a:pPr algn="l">
                        <a:lnSpc>
                          <a:spcPct val="115000"/>
                        </a:lnSpc>
                        <a:spcAft>
                          <a:spcPts val="0"/>
                        </a:spcAft>
                      </a:pPr>
                      <a:r>
                        <a:rPr lang="es-ES" sz="700">
                          <a:effectLst/>
                        </a:rPr>
                        <a:t>Contacto directo e indirecto con cableado de alta tensión.</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13"/>
                  </a:ext>
                </a:extLst>
              </a:tr>
              <a:tr h="150358">
                <a:tc vMerge="1">
                  <a:txBody>
                    <a:bodyPr/>
                    <a:lstStyle/>
                    <a:p>
                      <a:endParaRPr lang="es-CO"/>
                    </a:p>
                  </a:txBody>
                  <a:tcPr/>
                </a:tc>
                <a:tc>
                  <a:txBody>
                    <a:bodyPr/>
                    <a:lstStyle/>
                    <a:p>
                      <a:pPr algn="l">
                        <a:lnSpc>
                          <a:spcPct val="115000"/>
                        </a:lnSpc>
                        <a:spcAft>
                          <a:spcPts val="0"/>
                        </a:spcAft>
                      </a:pPr>
                      <a:r>
                        <a:rPr lang="es-ES" sz="700">
                          <a:effectLst/>
                        </a:rPr>
                        <a:t>Incendios.</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14"/>
                  </a:ext>
                </a:extLst>
              </a:tr>
              <a:tr h="150358">
                <a:tc vMerge="1">
                  <a:txBody>
                    <a:bodyPr/>
                    <a:lstStyle/>
                    <a:p>
                      <a:endParaRPr lang="es-CO"/>
                    </a:p>
                  </a:txBody>
                  <a:tcPr/>
                </a:tc>
                <a:tc>
                  <a:txBody>
                    <a:bodyPr/>
                    <a:lstStyle/>
                    <a:p>
                      <a:pPr algn="l">
                        <a:lnSpc>
                          <a:spcPct val="115000"/>
                        </a:lnSpc>
                        <a:spcAft>
                          <a:spcPts val="0"/>
                        </a:spcAft>
                      </a:pPr>
                      <a:r>
                        <a:rPr lang="es-ES" sz="700">
                          <a:effectLst/>
                        </a:rPr>
                        <a:t>Alta y baja tensión estática. </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15"/>
                  </a:ext>
                </a:extLst>
              </a:tr>
              <a:tr h="150358">
                <a:tc vMerge="1">
                  <a:txBody>
                    <a:bodyPr/>
                    <a:lstStyle/>
                    <a:p>
                      <a:endParaRPr lang="es-CO"/>
                    </a:p>
                  </a:txBody>
                  <a:tcPr/>
                </a:tc>
                <a:tc>
                  <a:txBody>
                    <a:bodyPr/>
                    <a:lstStyle/>
                    <a:p>
                      <a:pPr algn="l">
                        <a:lnSpc>
                          <a:spcPct val="115000"/>
                        </a:lnSpc>
                        <a:spcAft>
                          <a:spcPts val="0"/>
                        </a:spcAft>
                      </a:pPr>
                      <a:r>
                        <a:rPr lang="es-ES" sz="700">
                          <a:effectLst/>
                        </a:rPr>
                        <a:t>Áreas abiertas, descargas eléctricas.</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16"/>
                  </a:ext>
                </a:extLst>
              </a:tr>
              <a:tr h="150358">
                <a:tc rowSpan="5">
                  <a:txBody>
                    <a:bodyPr/>
                    <a:lstStyle/>
                    <a:p>
                      <a:pPr algn="ctr">
                        <a:lnSpc>
                          <a:spcPct val="115000"/>
                        </a:lnSpc>
                        <a:spcAft>
                          <a:spcPts val="0"/>
                        </a:spcAft>
                      </a:pPr>
                      <a:r>
                        <a:rPr lang="es-ES" sz="700">
                          <a:effectLst/>
                        </a:rPr>
                        <a:t>RIESGOS</a:t>
                      </a:r>
                      <a:endParaRPr lang="es-CO" sz="600">
                        <a:effectLst/>
                      </a:endParaRPr>
                    </a:p>
                    <a:p>
                      <a:pPr algn="ctr">
                        <a:lnSpc>
                          <a:spcPct val="115000"/>
                        </a:lnSpc>
                        <a:spcAft>
                          <a:spcPts val="0"/>
                        </a:spcAft>
                      </a:pPr>
                      <a:r>
                        <a:rPr lang="es-ES" sz="700">
                          <a:effectLst/>
                        </a:rPr>
                        <a:t>PSICOSOCIALES</a:t>
                      </a:r>
                      <a:endParaRPr lang="es-CO" sz="600">
                        <a:effectLst/>
                      </a:endParaRPr>
                    </a:p>
                    <a:p>
                      <a:pPr algn="ctr">
                        <a:lnSpc>
                          <a:spcPct val="115000"/>
                        </a:lnSpc>
                        <a:spcAft>
                          <a:spcPts val="0"/>
                        </a:spcAft>
                      </a:pPr>
                      <a:r>
                        <a:rPr lang="es-ES" sz="700">
                          <a:effectLst/>
                        </a:rPr>
                        <a:t> </a:t>
                      </a:r>
                      <a:endParaRPr lang="es-CO" sz="600">
                        <a:effectLst/>
                        <a:latin typeface="Calibri"/>
                        <a:ea typeface="Calibri"/>
                        <a:cs typeface="Times New Roman"/>
                      </a:endParaRPr>
                    </a:p>
                  </a:txBody>
                  <a:tcPr marL="37272" marR="37272" marT="0" marB="0" anchor="ctr"/>
                </a:tc>
                <a:tc>
                  <a:txBody>
                    <a:bodyPr/>
                    <a:lstStyle/>
                    <a:p>
                      <a:pPr algn="l">
                        <a:lnSpc>
                          <a:spcPct val="115000"/>
                        </a:lnSpc>
                        <a:spcAft>
                          <a:spcPts val="0"/>
                        </a:spcAft>
                      </a:pPr>
                      <a:r>
                        <a:rPr lang="es-ES" sz="700">
                          <a:effectLst/>
                        </a:rPr>
                        <a:t>Organización del trabajo.</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17"/>
                  </a:ext>
                </a:extLst>
              </a:tr>
              <a:tr h="297575">
                <a:tc vMerge="1">
                  <a:txBody>
                    <a:bodyPr/>
                    <a:lstStyle/>
                    <a:p>
                      <a:endParaRPr lang="es-CO"/>
                    </a:p>
                  </a:txBody>
                  <a:tcPr/>
                </a:tc>
                <a:tc>
                  <a:txBody>
                    <a:bodyPr/>
                    <a:lstStyle/>
                    <a:p>
                      <a:pPr algn="l">
                        <a:lnSpc>
                          <a:spcPct val="115000"/>
                        </a:lnSpc>
                        <a:spcAft>
                          <a:spcPts val="0"/>
                        </a:spcAft>
                      </a:pPr>
                      <a:r>
                        <a:rPr lang="es-ES" sz="700">
                          <a:effectLst/>
                        </a:rPr>
                        <a:t>Características y contenidos de la tarea.</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18"/>
                  </a:ext>
                </a:extLst>
              </a:tr>
              <a:tr h="297575">
                <a:tc vMerge="1">
                  <a:txBody>
                    <a:bodyPr/>
                    <a:lstStyle/>
                    <a:p>
                      <a:endParaRPr lang="es-CO"/>
                    </a:p>
                  </a:txBody>
                  <a:tcPr/>
                </a:tc>
                <a:tc>
                  <a:txBody>
                    <a:bodyPr/>
                    <a:lstStyle/>
                    <a:p>
                      <a:pPr algn="l">
                        <a:lnSpc>
                          <a:spcPct val="115000"/>
                        </a:lnSpc>
                        <a:spcAft>
                          <a:spcPts val="0"/>
                        </a:spcAft>
                      </a:pPr>
                      <a:r>
                        <a:rPr lang="es-ES" sz="700">
                          <a:effectLst/>
                        </a:rPr>
                        <a:t>Manejo de personal, trabajo en equipo.</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19"/>
                  </a:ext>
                </a:extLst>
              </a:tr>
              <a:tr h="150358">
                <a:tc vMerge="1">
                  <a:txBody>
                    <a:bodyPr/>
                    <a:lstStyle/>
                    <a:p>
                      <a:endParaRPr lang="es-CO"/>
                    </a:p>
                  </a:txBody>
                  <a:tcPr/>
                </a:tc>
                <a:tc>
                  <a:txBody>
                    <a:bodyPr/>
                    <a:lstStyle/>
                    <a:p>
                      <a:pPr algn="l">
                        <a:lnSpc>
                          <a:spcPct val="115000"/>
                        </a:lnSpc>
                        <a:spcAft>
                          <a:spcPts val="0"/>
                        </a:spcAft>
                      </a:pPr>
                      <a:r>
                        <a:rPr lang="es-ES" sz="700">
                          <a:effectLst/>
                        </a:rPr>
                        <a:t>Atención al público.</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20"/>
                  </a:ext>
                </a:extLst>
              </a:tr>
              <a:tr h="150358">
                <a:tc vMerge="1">
                  <a:txBody>
                    <a:bodyPr/>
                    <a:lstStyle/>
                    <a:p>
                      <a:endParaRPr lang="es-CO"/>
                    </a:p>
                  </a:txBody>
                  <a:tcPr/>
                </a:tc>
                <a:tc>
                  <a:txBody>
                    <a:bodyPr/>
                    <a:lstStyle/>
                    <a:p>
                      <a:pPr algn="l">
                        <a:lnSpc>
                          <a:spcPct val="115000"/>
                        </a:lnSpc>
                        <a:spcAft>
                          <a:spcPts val="0"/>
                        </a:spcAft>
                      </a:pPr>
                      <a:r>
                        <a:rPr lang="es-ES" sz="700">
                          <a:effectLst/>
                        </a:rPr>
                        <a:t>Estrés individual.</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21"/>
                  </a:ext>
                </a:extLst>
              </a:tr>
              <a:tr h="297575">
                <a:tc rowSpan="3">
                  <a:txBody>
                    <a:bodyPr/>
                    <a:lstStyle/>
                    <a:p>
                      <a:pPr algn="ctr">
                        <a:lnSpc>
                          <a:spcPct val="115000"/>
                        </a:lnSpc>
                        <a:spcAft>
                          <a:spcPts val="0"/>
                        </a:spcAft>
                      </a:pPr>
                      <a:r>
                        <a:rPr lang="es-ES" sz="700">
                          <a:effectLst/>
                        </a:rPr>
                        <a:t>CONDICIONES DE SEGURIDAD (RIESGO</a:t>
                      </a:r>
                      <a:endParaRPr lang="es-CO" sz="600">
                        <a:effectLst/>
                      </a:endParaRPr>
                    </a:p>
                    <a:p>
                      <a:pPr algn="ctr">
                        <a:lnSpc>
                          <a:spcPct val="115000"/>
                        </a:lnSpc>
                        <a:spcAft>
                          <a:spcPts val="0"/>
                        </a:spcAft>
                      </a:pPr>
                      <a:r>
                        <a:rPr lang="es-ES" sz="700">
                          <a:effectLst/>
                        </a:rPr>
                        <a:t>PÚBLICO)</a:t>
                      </a:r>
                      <a:endParaRPr lang="es-CO" sz="600">
                        <a:effectLst/>
                        <a:latin typeface="Calibri"/>
                        <a:ea typeface="Calibri"/>
                        <a:cs typeface="Times New Roman"/>
                      </a:endParaRPr>
                    </a:p>
                  </a:txBody>
                  <a:tcPr marL="37272" marR="37272" marT="0" marB="0" anchor="ctr"/>
                </a:tc>
                <a:tc>
                  <a:txBody>
                    <a:bodyPr/>
                    <a:lstStyle/>
                    <a:p>
                      <a:pPr algn="l">
                        <a:lnSpc>
                          <a:spcPct val="115000"/>
                        </a:lnSpc>
                        <a:spcAft>
                          <a:spcPts val="0"/>
                        </a:spcAft>
                      </a:pPr>
                      <a:r>
                        <a:rPr lang="es-ES" sz="700">
                          <a:effectLst/>
                        </a:rPr>
                        <a:t>Agresiones (cliente, jefe, compañero).</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22"/>
                  </a:ext>
                </a:extLst>
              </a:tr>
              <a:tr h="150358">
                <a:tc vMerge="1">
                  <a:txBody>
                    <a:bodyPr/>
                    <a:lstStyle/>
                    <a:p>
                      <a:endParaRPr lang="es-CO"/>
                    </a:p>
                  </a:txBody>
                  <a:tcPr/>
                </a:tc>
                <a:tc>
                  <a:txBody>
                    <a:bodyPr/>
                    <a:lstStyle/>
                    <a:p>
                      <a:pPr algn="l">
                        <a:lnSpc>
                          <a:spcPct val="115000"/>
                        </a:lnSpc>
                        <a:spcAft>
                          <a:spcPts val="0"/>
                        </a:spcAft>
                      </a:pPr>
                      <a:r>
                        <a:rPr lang="es-ES" sz="700">
                          <a:effectLst/>
                        </a:rPr>
                        <a:t>Atención de usuario y visitante.</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23"/>
                  </a:ext>
                </a:extLst>
              </a:tr>
              <a:tr h="310057">
                <a:tc vMerge="1">
                  <a:txBody>
                    <a:bodyPr/>
                    <a:lstStyle/>
                    <a:p>
                      <a:endParaRPr lang="es-CO"/>
                    </a:p>
                  </a:txBody>
                  <a:tcPr/>
                </a:tc>
                <a:tc>
                  <a:txBody>
                    <a:bodyPr/>
                    <a:lstStyle/>
                    <a:p>
                      <a:pPr algn="l">
                        <a:lnSpc>
                          <a:spcPct val="115000"/>
                        </a:lnSpc>
                        <a:spcAft>
                          <a:spcPts val="0"/>
                        </a:spcAft>
                      </a:pPr>
                      <a:r>
                        <a:rPr lang="es-ES" sz="700">
                          <a:effectLst/>
                        </a:rPr>
                        <a:t>Orden público (agresiones, robo, secuestro, etc.)</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24"/>
                  </a:ext>
                </a:extLst>
              </a:tr>
              <a:tr h="297575">
                <a:tc rowSpan="8">
                  <a:txBody>
                    <a:bodyPr/>
                    <a:lstStyle/>
                    <a:p>
                      <a:pPr algn="ctr">
                        <a:lnSpc>
                          <a:spcPct val="115000"/>
                        </a:lnSpc>
                        <a:spcAft>
                          <a:spcPts val="0"/>
                        </a:spcAft>
                      </a:pPr>
                      <a:r>
                        <a:rPr lang="es-ES" sz="700">
                          <a:effectLst/>
                        </a:rPr>
                        <a:t>CONDICIONES DE SEGURIDAD (RIESGO LOCATIVO)</a:t>
                      </a:r>
                      <a:endParaRPr lang="es-CO" sz="600">
                        <a:effectLst/>
                        <a:latin typeface="Calibri"/>
                        <a:ea typeface="Calibri"/>
                        <a:cs typeface="Times New Roman"/>
                      </a:endParaRPr>
                    </a:p>
                  </a:txBody>
                  <a:tcPr marL="37272" marR="37272" marT="0" marB="0" anchor="ctr"/>
                </a:tc>
                <a:tc>
                  <a:txBody>
                    <a:bodyPr/>
                    <a:lstStyle/>
                    <a:p>
                      <a:pPr algn="l">
                        <a:lnSpc>
                          <a:spcPct val="115000"/>
                        </a:lnSpc>
                        <a:spcAft>
                          <a:spcPts val="0"/>
                        </a:spcAft>
                      </a:pPr>
                      <a:r>
                        <a:rPr lang="es-ES" sz="700">
                          <a:effectLst/>
                        </a:rPr>
                        <a:t>Estado de pisos, mampostería y ventanas.</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25"/>
                  </a:ext>
                </a:extLst>
              </a:tr>
              <a:tr h="150358">
                <a:tc vMerge="1">
                  <a:txBody>
                    <a:bodyPr/>
                    <a:lstStyle/>
                    <a:p>
                      <a:endParaRPr lang="es-CO"/>
                    </a:p>
                  </a:txBody>
                  <a:tcPr/>
                </a:tc>
                <a:tc>
                  <a:txBody>
                    <a:bodyPr/>
                    <a:lstStyle/>
                    <a:p>
                      <a:pPr algn="l">
                        <a:lnSpc>
                          <a:spcPct val="115000"/>
                        </a:lnSpc>
                        <a:spcAft>
                          <a:spcPts val="0"/>
                        </a:spcAft>
                      </a:pPr>
                      <a:r>
                        <a:rPr lang="es-ES" sz="700">
                          <a:effectLst/>
                        </a:rPr>
                        <a:t>Puertas de interiores y salidas.</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26"/>
                  </a:ext>
                </a:extLst>
              </a:tr>
              <a:tr h="150358">
                <a:tc vMerge="1">
                  <a:txBody>
                    <a:bodyPr/>
                    <a:lstStyle/>
                    <a:p>
                      <a:endParaRPr lang="es-CO"/>
                    </a:p>
                  </a:txBody>
                  <a:tcPr/>
                </a:tc>
                <a:tc>
                  <a:txBody>
                    <a:bodyPr/>
                    <a:lstStyle/>
                    <a:p>
                      <a:pPr algn="l">
                        <a:lnSpc>
                          <a:spcPct val="115000"/>
                        </a:lnSpc>
                        <a:spcAft>
                          <a:spcPts val="0"/>
                        </a:spcAft>
                      </a:pPr>
                      <a:r>
                        <a:rPr lang="es-ES" sz="700">
                          <a:effectLst/>
                        </a:rPr>
                        <a:t>Zonas de almacenamiento.</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27"/>
                  </a:ext>
                </a:extLst>
              </a:tr>
              <a:tr h="150358">
                <a:tc vMerge="1">
                  <a:txBody>
                    <a:bodyPr/>
                    <a:lstStyle/>
                    <a:p>
                      <a:endParaRPr lang="es-CO"/>
                    </a:p>
                  </a:txBody>
                  <a:tcPr/>
                </a:tc>
                <a:tc>
                  <a:txBody>
                    <a:bodyPr/>
                    <a:lstStyle/>
                    <a:p>
                      <a:pPr algn="l">
                        <a:lnSpc>
                          <a:spcPct val="115000"/>
                        </a:lnSpc>
                        <a:spcAft>
                          <a:spcPts val="0"/>
                        </a:spcAft>
                      </a:pPr>
                      <a:r>
                        <a:rPr lang="es-ES" sz="700">
                          <a:effectLst/>
                        </a:rPr>
                        <a:t>Condiciones de orden y aseo.</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28"/>
                  </a:ext>
                </a:extLst>
              </a:tr>
              <a:tr h="150358">
                <a:tc vMerge="1">
                  <a:txBody>
                    <a:bodyPr/>
                    <a:lstStyle/>
                    <a:p>
                      <a:endParaRPr lang="es-CO"/>
                    </a:p>
                  </a:txBody>
                  <a:tcPr/>
                </a:tc>
                <a:tc>
                  <a:txBody>
                    <a:bodyPr/>
                    <a:lstStyle/>
                    <a:p>
                      <a:pPr algn="l">
                        <a:lnSpc>
                          <a:spcPct val="115000"/>
                        </a:lnSpc>
                        <a:spcAft>
                          <a:spcPts val="0"/>
                        </a:spcAft>
                      </a:pPr>
                      <a:r>
                        <a:rPr lang="es-ES" sz="700">
                          <a:effectLst/>
                        </a:rPr>
                        <a:t>Caída de objetos. </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29"/>
                  </a:ext>
                </a:extLst>
              </a:tr>
              <a:tr h="150358">
                <a:tc vMerge="1">
                  <a:txBody>
                    <a:bodyPr/>
                    <a:lstStyle/>
                    <a:p>
                      <a:endParaRPr lang="es-CO"/>
                    </a:p>
                  </a:txBody>
                  <a:tcPr/>
                </a:tc>
                <a:tc>
                  <a:txBody>
                    <a:bodyPr/>
                    <a:lstStyle/>
                    <a:p>
                      <a:pPr algn="l">
                        <a:lnSpc>
                          <a:spcPct val="115000"/>
                        </a:lnSpc>
                        <a:spcAft>
                          <a:spcPts val="0"/>
                        </a:spcAft>
                      </a:pPr>
                      <a:r>
                        <a:rPr lang="es-ES" sz="700">
                          <a:effectLst/>
                        </a:rPr>
                        <a:t>Distribución de puestos.</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30"/>
                  </a:ext>
                </a:extLst>
              </a:tr>
              <a:tr h="150358">
                <a:tc vMerge="1">
                  <a:txBody>
                    <a:bodyPr/>
                    <a:lstStyle/>
                    <a:p>
                      <a:endParaRPr lang="es-CO"/>
                    </a:p>
                  </a:txBody>
                  <a:tcPr/>
                </a:tc>
                <a:tc>
                  <a:txBody>
                    <a:bodyPr/>
                    <a:lstStyle/>
                    <a:p>
                      <a:pPr algn="l">
                        <a:lnSpc>
                          <a:spcPct val="115000"/>
                        </a:lnSpc>
                        <a:spcAft>
                          <a:spcPts val="0"/>
                        </a:spcAft>
                      </a:pPr>
                      <a:r>
                        <a:rPr lang="es-ES" sz="700">
                          <a:effectLst/>
                        </a:rPr>
                        <a:t>Superficies irregulares.</a:t>
                      </a:r>
                      <a:endParaRPr lang="es-CO" sz="600">
                        <a:effectLst/>
                        <a:latin typeface="Calibri"/>
                        <a:ea typeface="Calibri"/>
                        <a:cs typeface="Times New Roman"/>
                      </a:endParaRPr>
                    </a:p>
                  </a:txBody>
                  <a:tcPr marL="37272" marR="37272" marT="0" marB="0" anchor="ctr"/>
                </a:tc>
                <a:extLst>
                  <a:ext uri="{0D108BD9-81ED-4DB2-BD59-A6C34878D82A}">
                    <a16:rowId xmlns:a16="http://schemas.microsoft.com/office/drawing/2014/main" val="10031"/>
                  </a:ext>
                </a:extLst>
              </a:tr>
              <a:tr h="150358">
                <a:tc vMerge="1">
                  <a:txBody>
                    <a:bodyPr/>
                    <a:lstStyle/>
                    <a:p>
                      <a:endParaRPr lang="es-CO"/>
                    </a:p>
                  </a:txBody>
                  <a:tcPr/>
                </a:tc>
                <a:tc>
                  <a:txBody>
                    <a:bodyPr/>
                    <a:lstStyle/>
                    <a:p>
                      <a:pPr algn="l">
                        <a:lnSpc>
                          <a:spcPct val="115000"/>
                        </a:lnSpc>
                        <a:spcAft>
                          <a:spcPts val="0"/>
                        </a:spcAft>
                      </a:pPr>
                      <a:r>
                        <a:rPr lang="es-ES" sz="700" dirty="0">
                          <a:effectLst/>
                        </a:rPr>
                        <a:t>Superficies con diferencias de nivel. </a:t>
                      </a:r>
                      <a:endParaRPr lang="es-CO" sz="600" dirty="0">
                        <a:effectLst/>
                        <a:latin typeface="Calibri"/>
                        <a:ea typeface="Calibri"/>
                        <a:cs typeface="Times New Roman"/>
                      </a:endParaRPr>
                    </a:p>
                  </a:txBody>
                  <a:tcPr marL="37272" marR="37272" marT="0" marB="0" anchor="ctr"/>
                </a:tc>
                <a:extLst>
                  <a:ext uri="{0D108BD9-81ED-4DB2-BD59-A6C34878D82A}">
                    <a16:rowId xmlns:a16="http://schemas.microsoft.com/office/drawing/2014/main" val="10032"/>
                  </a:ext>
                </a:extLst>
              </a:tr>
            </a:tbl>
          </a:graphicData>
        </a:graphic>
      </p:graphicFrame>
    </p:spTree>
    <p:extLst>
      <p:ext uri="{BB962C8B-B14F-4D97-AF65-F5344CB8AC3E}">
        <p14:creationId xmlns:p14="http://schemas.microsoft.com/office/powerpoint/2010/main" val="354064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Marcador de contenido">
            <a:extLst>
              <a:ext uri="{FF2B5EF4-FFF2-40B4-BE49-F238E27FC236}">
                <a16:creationId xmlns:a16="http://schemas.microsoft.com/office/drawing/2014/main" id="{1E93A751-8481-E7C0-32F9-DD5C98838FF3}"/>
              </a:ext>
            </a:extLst>
          </p:cNvPr>
          <p:cNvSpPr>
            <a:spLocks noGrp="1"/>
          </p:cNvSpPr>
          <p:nvPr>
            <p:ph idx="1"/>
          </p:nvPr>
        </p:nvSpPr>
        <p:spPr>
          <a:xfrm>
            <a:off x="467544" y="548680"/>
            <a:ext cx="7620000" cy="5472608"/>
          </a:xfrm>
        </p:spPr>
        <p:txBody>
          <a:bodyPr>
            <a:noAutofit/>
          </a:bodyPr>
          <a:lstStyle/>
          <a:p>
            <a:pPr algn="just"/>
            <a:r>
              <a:rPr lang="es-CO" sz="1800" b="1" dirty="0">
                <a:latin typeface="Arial" panose="020B0604020202020204" pitchFamily="34" charset="0"/>
                <a:cs typeface="Arial" panose="020B0604020202020204" pitchFamily="34" charset="0"/>
              </a:rPr>
              <a:t>PARAGRAFO:</a:t>
            </a:r>
            <a:r>
              <a:rPr lang="es-CO" sz="1800" dirty="0">
                <a:latin typeface="Arial" panose="020B0604020202020204" pitchFamily="34" charset="0"/>
                <a:cs typeface="Arial" panose="020B0604020202020204" pitchFamily="34" charset="0"/>
              </a:rPr>
              <a:t> A efecto de que los riesgos contemplados en el presente Artículo, no se traduzcan en accidente de trabajo o enfermedad laboral, la empresa ejercerá control en la fuente, en el medio o en el individuo, de conformidad con lo estipulado en el Sistema de Gestión de Seguridad y Salud en el Trabajo,  el cual se dé a conocer a todos los trabajadores y partes interesadas. </a:t>
            </a:r>
          </a:p>
          <a:p>
            <a:pPr algn="just"/>
            <a:r>
              <a:rPr lang="es-CO" sz="1800" b="1" dirty="0">
                <a:latin typeface="Arial" panose="020B0604020202020204" pitchFamily="34" charset="0"/>
                <a:cs typeface="Arial" panose="020B0604020202020204" pitchFamily="34" charset="0"/>
              </a:rPr>
              <a:t>ARTÍCULO 5:</a:t>
            </a:r>
            <a:r>
              <a:rPr lang="es-CO" sz="1800" dirty="0">
                <a:latin typeface="Arial" panose="020B0604020202020204" pitchFamily="34" charset="0"/>
                <a:cs typeface="Arial" panose="020B0604020202020204" pitchFamily="34" charset="0"/>
              </a:rPr>
              <a:t>	La empresa y sus trabajadores darán estricto cumplimiento a las disposiciones legales, así como las normas técnicas e internas que se adopten para lograr la implementación de las actividades de Salud Ocupacional, que sean concordantes con el presente Reglamento de Higienes y Seguridad Industrial  y con el Sistema de Gestión de Seguridad y Salud en el Trabajo .</a:t>
            </a:r>
          </a:p>
          <a:p>
            <a:pPr algn="just"/>
            <a:r>
              <a:rPr lang="es-CO" sz="1800" b="1" dirty="0">
                <a:latin typeface="Arial" panose="020B0604020202020204" pitchFamily="34" charset="0"/>
                <a:cs typeface="Arial" panose="020B0604020202020204" pitchFamily="34" charset="0"/>
              </a:rPr>
              <a:t>ARTÍCULO 6:	</a:t>
            </a:r>
            <a:r>
              <a:rPr lang="es-CO" sz="1800" dirty="0">
                <a:latin typeface="Arial" panose="020B0604020202020204" pitchFamily="34" charset="0"/>
                <a:cs typeface="Arial" panose="020B0604020202020204" pitchFamily="34" charset="0"/>
              </a:rPr>
              <a:t>El empleador proporcionará a todo trabajador que ingrese por primera vez a la empresa, independiente de su forma de contratación y vinculación y de manera previa al inicio de sus labores, una inducción en los aspectos generales y específicos de las actividades a realizar, que incluya entre otros, la identificación y el control de peligros y riesgos en su trabajo y la prevención de accidentes de trabajo y enfermedades laborales.</a:t>
            </a:r>
          </a:p>
          <a:p>
            <a:endParaRPr lang="es-CO"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67765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C:\Users\admin\Desktop\FIRMA FERNANDO LOPEZ.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653136"/>
            <a:ext cx="2915816" cy="1719580"/>
          </a:xfrm>
          <a:prstGeom prst="rect">
            <a:avLst/>
          </a:prstGeom>
          <a:noFill/>
          <a:ln>
            <a:noFill/>
          </a:ln>
        </p:spPr>
      </p:pic>
      <p:sp>
        <p:nvSpPr>
          <p:cNvPr id="6" name="2 Marcador de contenido">
            <a:extLst>
              <a:ext uri="{FF2B5EF4-FFF2-40B4-BE49-F238E27FC236}">
                <a16:creationId xmlns:a16="http://schemas.microsoft.com/office/drawing/2014/main" id="{A539F51F-EF54-9443-7EDD-845B6451CBB6}"/>
              </a:ext>
            </a:extLst>
          </p:cNvPr>
          <p:cNvSpPr>
            <a:spLocks noGrp="1"/>
          </p:cNvSpPr>
          <p:nvPr>
            <p:ph idx="1"/>
          </p:nvPr>
        </p:nvSpPr>
        <p:spPr>
          <a:xfrm>
            <a:off x="457200" y="1600200"/>
            <a:ext cx="7620000" cy="4800600"/>
          </a:xfrm>
        </p:spPr>
        <p:txBody>
          <a:bodyPr>
            <a:normAutofit/>
          </a:bodyPr>
          <a:lstStyle/>
          <a:p>
            <a:pPr algn="just"/>
            <a:r>
              <a:rPr lang="es-CO" b="1" dirty="0"/>
              <a:t>ARTÍCULO 7:</a:t>
            </a:r>
            <a:r>
              <a:rPr lang="es-CO" dirty="0"/>
              <a:t>	</a:t>
            </a:r>
            <a:r>
              <a:rPr lang="es-CO" sz="1800" dirty="0">
                <a:latin typeface="Arial" panose="020B0604020202020204" pitchFamily="34" charset="0"/>
                <a:cs typeface="Arial" panose="020B0604020202020204" pitchFamily="34" charset="0"/>
              </a:rPr>
              <a:t>Este reglamento permanecerá exhibido en, por lo menos  dos lugares visibles de los locales de trabajo, cuyos contenidos se dan a conocer a todos los trabajadores y partes interesadas.</a:t>
            </a:r>
          </a:p>
          <a:p>
            <a:pPr algn="just"/>
            <a:r>
              <a:rPr lang="es-CO" sz="1800" b="1" dirty="0">
                <a:latin typeface="Arial" panose="020B0604020202020204" pitchFamily="34" charset="0"/>
                <a:cs typeface="Arial" panose="020B0604020202020204" pitchFamily="34" charset="0"/>
              </a:rPr>
              <a:t>ARTÍCULO 8</a:t>
            </a:r>
            <a:r>
              <a:rPr lang="es-CO" sz="1800" dirty="0">
                <a:latin typeface="Arial" panose="020B0604020202020204" pitchFamily="34" charset="0"/>
                <a:cs typeface="Arial" panose="020B0604020202020204" pitchFamily="34" charset="0"/>
              </a:rPr>
              <a:t>:	El presente reglamento tendrá vigencia a partir de su publicación y durante el tiempo que la empresa conserve sin cambios sustanciales las condiciones existentes en el momento de su emisión, tales como actividad económica, métodos de producción, instalaciones locativas o cuando se dicten disposiciones gubernamentales que modifiquen las normas del Reglamento o que limiten su vigencia.</a:t>
            </a:r>
          </a:p>
          <a:p>
            <a:endParaRPr lang="es-CO" dirty="0"/>
          </a:p>
          <a:p>
            <a:endParaRPr lang="es-CO" dirty="0"/>
          </a:p>
          <a:p>
            <a:pPr algn="just"/>
            <a:endParaRPr lang="es-CO" dirty="0"/>
          </a:p>
          <a:p>
            <a:endParaRPr lang="es-CO" dirty="0"/>
          </a:p>
        </p:txBody>
      </p:sp>
    </p:spTree>
    <p:extLst>
      <p:ext uri="{BB962C8B-B14F-4D97-AF65-F5344CB8AC3E}">
        <p14:creationId xmlns:p14="http://schemas.microsoft.com/office/powerpoint/2010/main" val="21998410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sz="3200" dirty="0">
                <a:solidFill>
                  <a:schemeClr val="tx1"/>
                </a:solidFill>
                <a:latin typeface="Arial" panose="020B0604020202020204" pitchFamily="34" charset="0"/>
                <a:cs typeface="Arial" panose="020B0604020202020204" pitchFamily="34" charset="0"/>
              </a:rPr>
              <a:t>COMITÉ PARITARIO DE SEGURIDAD Y SALUD EN EL TRABAJO</a:t>
            </a:r>
          </a:p>
        </p:txBody>
      </p:sp>
      <p:sp>
        <p:nvSpPr>
          <p:cNvPr id="3" name="2 Marcador de contenido"/>
          <p:cNvSpPr>
            <a:spLocks noGrp="1"/>
          </p:cNvSpPr>
          <p:nvPr>
            <p:ph idx="1"/>
          </p:nvPr>
        </p:nvSpPr>
        <p:spPr/>
        <p:txBody>
          <a:bodyPr>
            <a:normAutofit/>
          </a:bodyPr>
          <a:lstStyle/>
          <a:p>
            <a:pPr marL="114300" indent="0" algn="just">
              <a:buNone/>
            </a:pPr>
            <a:r>
              <a:rPr lang="es-CO" altLang="es-ES" b="1" dirty="0">
                <a:latin typeface="Arial" panose="020B0604020202020204" pitchFamily="34" charset="0"/>
                <a:cs typeface="Arial" panose="020B0604020202020204" pitchFamily="34" charset="0"/>
              </a:rPr>
              <a:t>NORMATIVIDAD</a:t>
            </a:r>
            <a:endParaRPr lang="es-CO" b="1" dirty="0">
              <a:latin typeface="Arial" panose="020B0604020202020204" pitchFamily="34" charset="0"/>
              <a:cs typeface="Arial" panose="020B0604020202020204" pitchFamily="34" charset="0"/>
            </a:endParaRPr>
          </a:p>
          <a:p>
            <a:r>
              <a:rPr lang="es-ES" altLang="es-ES" sz="2400" dirty="0"/>
              <a:t>Decreto 614 de 1984      art. 25.</a:t>
            </a:r>
          </a:p>
          <a:p>
            <a:r>
              <a:rPr lang="es-ES" altLang="es-ES" sz="2400" dirty="0"/>
              <a:t>Resolución 2013 de 1986</a:t>
            </a:r>
          </a:p>
          <a:p>
            <a:r>
              <a:rPr lang="es-ES" altLang="es-ES" sz="2400" dirty="0"/>
              <a:t>Ley 1562 de 2012 y Decreto 1443 de 2014</a:t>
            </a:r>
          </a:p>
          <a:p>
            <a:pPr marL="114300" indent="0" algn="just">
              <a:buNone/>
            </a:pPr>
            <a:endParaRPr lang="es-ES" altLang="es-ES" b="1" dirty="0">
              <a:latin typeface="Arial" panose="020B0604020202020204" pitchFamily="34" charset="0"/>
              <a:cs typeface="Arial" panose="020B0604020202020204" pitchFamily="34" charset="0"/>
            </a:endParaRPr>
          </a:p>
          <a:p>
            <a:pPr marL="114300" indent="0" algn="just">
              <a:buNone/>
            </a:pPr>
            <a:r>
              <a:rPr lang="es-ES" altLang="es-ES" sz="1800" b="1" dirty="0">
                <a:latin typeface="Arial" panose="020B0604020202020204" pitchFamily="34" charset="0"/>
                <a:cs typeface="Arial" panose="020B0604020202020204" pitchFamily="34" charset="0"/>
              </a:rPr>
              <a:t>QUÉ ES EL COPASST: </a:t>
            </a:r>
            <a:r>
              <a:rPr lang="es-ES" altLang="es-ES" sz="1800" dirty="0">
                <a:latin typeface="Arial" panose="020B0604020202020204" pitchFamily="34" charset="0"/>
                <a:cs typeface="Arial" panose="020B0604020202020204" pitchFamily="34" charset="0"/>
              </a:rPr>
              <a:t>El Copasst nació con el propósito de promocionar la Seguridad y Salud en el Trabajo, en todos los niveles de la empresa,  promulgar y sustentar prácticas saludables, motivar a los trabajadores en adquisición de hábitos seguros y trabajar junto con las directivas y el área de Seguridad y Salud en el Trabajo para lograr los objetivos y metas propuestas. </a:t>
            </a:r>
          </a:p>
          <a:p>
            <a:pPr marL="114300" indent="0" algn="just">
              <a:buNone/>
            </a:pPr>
            <a:endParaRPr lang="es-CO" b="1" dirty="0">
              <a:latin typeface="Arial" panose="020B0604020202020204" pitchFamily="34" charset="0"/>
              <a:cs typeface="Arial" panose="020B0604020202020204" pitchFamily="34" charset="0"/>
            </a:endParaRPr>
          </a:p>
        </p:txBody>
      </p:sp>
      <p:pic>
        <p:nvPicPr>
          <p:cNvPr id="4"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1516683"/>
            <a:ext cx="1927402" cy="1552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70021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altLang="es-ES" sz="3200" dirty="0">
                <a:solidFill>
                  <a:schemeClr val="tx1"/>
                </a:solidFill>
                <a:latin typeface="Arial" panose="020B0604020202020204" pitchFamily="34" charset="0"/>
                <a:cs typeface="Arial" panose="020B0604020202020204" pitchFamily="34" charset="0"/>
              </a:rPr>
              <a:t>INTEGRANTES COPASST </a:t>
            </a:r>
            <a:endParaRPr lang="es-CO" sz="3200" dirty="0">
              <a:solidFill>
                <a:schemeClr val="tx1"/>
              </a:solidFill>
              <a:latin typeface="Arial" panose="020B0604020202020204" pitchFamily="34" charset="0"/>
              <a:cs typeface="Arial" panose="020B0604020202020204" pitchFamily="34" charset="0"/>
            </a:endParaRPr>
          </a:p>
        </p:txBody>
      </p:sp>
      <p:sp>
        <p:nvSpPr>
          <p:cNvPr id="4" name="3 Rectángulo">
            <a:extLst>
              <a:ext uri="{FF2B5EF4-FFF2-40B4-BE49-F238E27FC236}">
                <a16:creationId xmlns:a16="http://schemas.microsoft.com/office/drawing/2014/main" id="{0A7131F9-2B0D-4CE7-AFAE-A64476A2CBA8}"/>
              </a:ext>
            </a:extLst>
          </p:cNvPr>
          <p:cNvSpPr/>
          <p:nvPr/>
        </p:nvSpPr>
        <p:spPr>
          <a:xfrm>
            <a:off x="2843808" y="1628800"/>
            <a:ext cx="2581275" cy="55721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s-ES" dirty="0"/>
              <a:t>Presidente</a:t>
            </a:r>
          </a:p>
          <a:p>
            <a:pPr algn="ctr">
              <a:defRPr/>
            </a:pPr>
            <a:r>
              <a:rPr lang="es-ES" dirty="0"/>
              <a:t>COPASST</a:t>
            </a:r>
          </a:p>
        </p:txBody>
      </p:sp>
      <p:cxnSp>
        <p:nvCxnSpPr>
          <p:cNvPr id="7" name="6 Conector recto de flecha">
            <a:extLst>
              <a:ext uri="{FF2B5EF4-FFF2-40B4-BE49-F238E27FC236}">
                <a16:creationId xmlns:a16="http://schemas.microsoft.com/office/drawing/2014/main" id="{6938CEDD-6CDA-4B22-AE34-1D9FE78CC25F}"/>
              </a:ext>
            </a:extLst>
          </p:cNvPr>
          <p:cNvCxnSpPr/>
          <p:nvPr/>
        </p:nvCxnSpPr>
        <p:spPr>
          <a:xfrm rot="16200000" flipH="1">
            <a:off x="3864859" y="2446363"/>
            <a:ext cx="523875" cy="317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8" name="7 Rectángulo">
            <a:extLst>
              <a:ext uri="{FF2B5EF4-FFF2-40B4-BE49-F238E27FC236}">
                <a16:creationId xmlns:a16="http://schemas.microsoft.com/office/drawing/2014/main" id="{B7D5D62E-8150-48AF-BB40-954601942DD1}"/>
              </a:ext>
            </a:extLst>
          </p:cNvPr>
          <p:cNvSpPr/>
          <p:nvPr/>
        </p:nvSpPr>
        <p:spPr>
          <a:xfrm>
            <a:off x="2843808" y="2709888"/>
            <a:ext cx="2581275" cy="51276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s-ES" dirty="0"/>
              <a:t>Secretario </a:t>
            </a:r>
          </a:p>
          <a:p>
            <a:pPr algn="ctr">
              <a:defRPr/>
            </a:pPr>
            <a:r>
              <a:rPr lang="es-ES" dirty="0"/>
              <a:t>COPASST    </a:t>
            </a:r>
          </a:p>
        </p:txBody>
      </p:sp>
      <p:cxnSp>
        <p:nvCxnSpPr>
          <p:cNvPr id="10" name="9 Conector recto">
            <a:extLst>
              <a:ext uri="{FF2B5EF4-FFF2-40B4-BE49-F238E27FC236}">
                <a16:creationId xmlns:a16="http://schemas.microsoft.com/office/drawing/2014/main" id="{3DF6813F-5B45-49CC-AD1F-907A7B0DAEA7}"/>
              </a:ext>
            </a:extLst>
          </p:cNvPr>
          <p:cNvCxnSpPr/>
          <p:nvPr/>
        </p:nvCxnSpPr>
        <p:spPr>
          <a:xfrm>
            <a:off x="4116825" y="3638577"/>
            <a:ext cx="2255838" cy="1588"/>
          </a:xfrm>
          <a:prstGeom prst="line">
            <a:avLst/>
          </a:prstGeom>
        </p:spPr>
        <p:style>
          <a:lnRef idx="1">
            <a:schemeClr val="dk1"/>
          </a:lnRef>
          <a:fillRef idx="0">
            <a:schemeClr val="dk1"/>
          </a:fillRef>
          <a:effectRef idx="0">
            <a:schemeClr val="dk1"/>
          </a:effectRef>
          <a:fontRef idx="minor">
            <a:schemeClr val="tx1"/>
          </a:fontRef>
        </p:style>
      </p:cxnSp>
      <p:cxnSp>
        <p:nvCxnSpPr>
          <p:cNvPr id="11" name="10 Conector recto de flecha">
            <a:extLst>
              <a:ext uri="{FF2B5EF4-FFF2-40B4-BE49-F238E27FC236}">
                <a16:creationId xmlns:a16="http://schemas.microsoft.com/office/drawing/2014/main" id="{6938CEDD-6CDA-4B22-AE34-1D9FE78CC25F}"/>
              </a:ext>
            </a:extLst>
          </p:cNvPr>
          <p:cNvCxnSpPr/>
          <p:nvPr/>
        </p:nvCxnSpPr>
        <p:spPr>
          <a:xfrm>
            <a:off x="4125209" y="3222651"/>
            <a:ext cx="0" cy="41433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3" name="12 Conector recto">
            <a:extLst>
              <a:ext uri="{FF2B5EF4-FFF2-40B4-BE49-F238E27FC236}">
                <a16:creationId xmlns:a16="http://schemas.microsoft.com/office/drawing/2014/main" id="{79480DA0-CD04-4EA2-A492-1984678F712B}"/>
              </a:ext>
            </a:extLst>
          </p:cNvPr>
          <p:cNvCxnSpPr/>
          <p:nvPr/>
        </p:nvCxnSpPr>
        <p:spPr>
          <a:xfrm rot="10800000">
            <a:off x="1833820" y="3635402"/>
            <a:ext cx="2266950" cy="1587"/>
          </a:xfrm>
          <a:prstGeom prst="line">
            <a:avLst/>
          </a:prstGeom>
        </p:spPr>
        <p:style>
          <a:lnRef idx="1">
            <a:schemeClr val="dk1"/>
          </a:lnRef>
          <a:fillRef idx="0">
            <a:schemeClr val="dk1"/>
          </a:fillRef>
          <a:effectRef idx="0">
            <a:schemeClr val="dk1"/>
          </a:effectRef>
          <a:fontRef idx="minor">
            <a:schemeClr val="tx1"/>
          </a:fontRef>
        </p:style>
      </p:cxnSp>
      <p:cxnSp>
        <p:nvCxnSpPr>
          <p:cNvPr id="14" name="13 Conector recto de flecha">
            <a:extLst>
              <a:ext uri="{FF2B5EF4-FFF2-40B4-BE49-F238E27FC236}">
                <a16:creationId xmlns:a16="http://schemas.microsoft.com/office/drawing/2014/main" id="{6938CEDD-6CDA-4B22-AE34-1D9FE78CC25F}"/>
              </a:ext>
            </a:extLst>
          </p:cNvPr>
          <p:cNvCxnSpPr/>
          <p:nvPr/>
        </p:nvCxnSpPr>
        <p:spPr>
          <a:xfrm>
            <a:off x="1833819" y="3638577"/>
            <a:ext cx="0" cy="41433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5" name="14 Conector recto de flecha">
            <a:extLst>
              <a:ext uri="{FF2B5EF4-FFF2-40B4-BE49-F238E27FC236}">
                <a16:creationId xmlns:a16="http://schemas.microsoft.com/office/drawing/2014/main" id="{6938CEDD-6CDA-4B22-AE34-1D9FE78CC25F}"/>
              </a:ext>
            </a:extLst>
          </p:cNvPr>
          <p:cNvCxnSpPr/>
          <p:nvPr/>
        </p:nvCxnSpPr>
        <p:spPr>
          <a:xfrm>
            <a:off x="6363827" y="3638577"/>
            <a:ext cx="0" cy="41433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6" name="15 Rectángulo">
            <a:extLst>
              <a:ext uri="{FF2B5EF4-FFF2-40B4-BE49-F238E27FC236}">
                <a16:creationId xmlns:a16="http://schemas.microsoft.com/office/drawing/2014/main" id="{0E951881-4420-4B55-8A08-B18B74EA1A61}"/>
              </a:ext>
            </a:extLst>
          </p:cNvPr>
          <p:cNvSpPr/>
          <p:nvPr/>
        </p:nvSpPr>
        <p:spPr>
          <a:xfrm>
            <a:off x="543181" y="4052915"/>
            <a:ext cx="2581275" cy="914400"/>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s-ES" dirty="0"/>
              <a:t>EMPLEADOR</a:t>
            </a:r>
          </a:p>
        </p:txBody>
      </p:sp>
      <p:sp>
        <p:nvSpPr>
          <p:cNvPr id="17" name="16 Rectángulo">
            <a:extLst>
              <a:ext uri="{FF2B5EF4-FFF2-40B4-BE49-F238E27FC236}">
                <a16:creationId xmlns:a16="http://schemas.microsoft.com/office/drawing/2014/main" id="{EE5A636A-4366-4BE5-9C4B-61458AE1EC01}"/>
              </a:ext>
            </a:extLst>
          </p:cNvPr>
          <p:cNvSpPr/>
          <p:nvPr/>
        </p:nvSpPr>
        <p:spPr>
          <a:xfrm>
            <a:off x="5073189" y="4032594"/>
            <a:ext cx="2581275" cy="914400"/>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s-ES" dirty="0"/>
              <a:t>TRABAJADORES</a:t>
            </a:r>
          </a:p>
        </p:txBody>
      </p:sp>
    </p:spTree>
    <p:extLst>
      <p:ext uri="{BB962C8B-B14F-4D97-AF65-F5344CB8AC3E}">
        <p14:creationId xmlns:p14="http://schemas.microsoft.com/office/powerpoint/2010/main" val="7476515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altLang="es-ES" sz="2800" dirty="0">
                <a:solidFill>
                  <a:schemeClr val="tx1"/>
                </a:solidFill>
                <a:latin typeface="Arial" panose="020B0604020202020204" pitchFamily="34" charset="0"/>
                <a:cs typeface="Arial" panose="020B0604020202020204" pitchFamily="34" charset="0"/>
              </a:rPr>
              <a:t>QUIÉNES LO CONFORMAN?</a:t>
            </a:r>
            <a:endParaRPr lang="es-CO" sz="2800" dirty="0">
              <a:solidFill>
                <a:schemeClr val="tx1"/>
              </a:solidFill>
              <a:latin typeface="Arial" panose="020B0604020202020204" pitchFamily="34" charset="0"/>
              <a:cs typeface="Arial" panose="020B0604020202020204" pitchFamily="34" charset="0"/>
            </a:endParaRPr>
          </a:p>
        </p:txBody>
      </p:sp>
      <p:pic>
        <p:nvPicPr>
          <p:cNvPr id="4" name="Picture 2" descr="http://concejodebogota.gov.co/corporacion/site/artic/20120905/imag/foto_0000001020120905073106.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652120" y="1916833"/>
            <a:ext cx="2448271" cy="280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Group 30">
            <a:extLst>
              <a:ext uri="{FF2B5EF4-FFF2-40B4-BE49-F238E27FC236}">
                <a16:creationId xmlns:a16="http://schemas.microsoft.com/office/drawing/2014/main" id="{7E601ADD-781E-4DFE-8C45-A16B53578551}"/>
              </a:ext>
            </a:extLst>
          </p:cNvPr>
          <p:cNvGraphicFramePr>
            <a:graphicFrameLocks noGrp="1"/>
          </p:cNvGraphicFramePr>
          <p:nvPr>
            <p:extLst>
              <p:ext uri="{D42A27DB-BD31-4B8C-83A1-F6EECF244321}">
                <p14:modId xmlns:p14="http://schemas.microsoft.com/office/powerpoint/2010/main" val="2829918346"/>
              </p:ext>
            </p:extLst>
          </p:nvPr>
        </p:nvGraphicFramePr>
        <p:xfrm>
          <a:off x="179512" y="1916832"/>
          <a:ext cx="5153025" cy="2938498"/>
        </p:xfrm>
        <a:graphic>
          <a:graphicData uri="http://schemas.openxmlformats.org/drawingml/2006/table">
            <a:tbl>
              <a:tblPr/>
              <a:tblGrid>
                <a:gridCol w="1717675">
                  <a:extLst>
                    <a:ext uri="{9D8B030D-6E8A-4147-A177-3AD203B41FA5}">
                      <a16:colId xmlns:a16="http://schemas.microsoft.com/office/drawing/2014/main" val="20000"/>
                    </a:ext>
                  </a:extLst>
                </a:gridCol>
                <a:gridCol w="1717675">
                  <a:extLst>
                    <a:ext uri="{9D8B030D-6E8A-4147-A177-3AD203B41FA5}">
                      <a16:colId xmlns:a16="http://schemas.microsoft.com/office/drawing/2014/main" val="20001"/>
                    </a:ext>
                  </a:extLst>
                </a:gridCol>
                <a:gridCol w="1717675">
                  <a:extLst>
                    <a:ext uri="{9D8B030D-6E8A-4147-A177-3AD203B41FA5}">
                      <a16:colId xmlns:a16="http://schemas.microsoft.com/office/drawing/2014/main" val="20002"/>
                    </a:ext>
                  </a:extLst>
                </a:gridCol>
              </a:tblGrid>
              <a:tr h="109723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s-ES" sz="1200" b="1" i="0" u="none" strike="noStrike" cap="none" normalizeH="0" baseline="0" dirty="0">
                        <a:ln>
                          <a:noFill/>
                        </a:ln>
                        <a:solidFill>
                          <a:schemeClr val="tx1"/>
                        </a:solidFill>
                        <a:effectLst/>
                        <a:latin typeface="Lucida Sans Unicode" pitchFamily="34" charset="0"/>
                        <a:ea typeface="MS PGothic"/>
                        <a:cs typeface="Lucida Sans Unicode"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Lucida Sans Unicode" pitchFamily="34" charset="0"/>
                          <a:ea typeface="MS PGothic"/>
                          <a:cs typeface="Lucida Sans Unicode" pitchFamily="34" charset="0"/>
                        </a:rPr>
                        <a:t>No. De trabajadores en la Empresa</a:t>
                      </a:r>
                    </a:p>
                  </a:txBody>
                  <a:tcPr marT="45713" marB="45713"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25400" cap="flat" cmpd="sng" algn="ctr">
                      <a:solidFill>
                        <a:srgbClr val="F7964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s-ES" sz="1200" b="1" i="0" u="none" strike="noStrike" cap="none" normalizeH="0" baseline="0">
                        <a:ln>
                          <a:noFill/>
                        </a:ln>
                        <a:solidFill>
                          <a:schemeClr val="tx1"/>
                        </a:solidFill>
                        <a:effectLst/>
                        <a:latin typeface="Lucida Sans Unicode" pitchFamily="34" charset="0"/>
                        <a:ea typeface="MS PGothic"/>
                        <a:cs typeface="Lucida Sans Unicode"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a:ln>
                            <a:noFill/>
                          </a:ln>
                          <a:solidFill>
                            <a:schemeClr val="tx1"/>
                          </a:solidFill>
                          <a:effectLst/>
                          <a:latin typeface="Lucida Sans Unicode" pitchFamily="34" charset="0"/>
                          <a:ea typeface="MS PGothic"/>
                          <a:cs typeface="Lucida Sans Unicode" pitchFamily="34" charset="0"/>
                        </a:rPr>
                        <a:t>Representantes y suplentes Trabajadores</a:t>
                      </a:r>
                    </a:p>
                  </a:txBody>
                  <a:tcPr marT="45713" marB="45713"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25400" cap="flat" cmpd="sng" algn="ctr">
                      <a:solidFill>
                        <a:srgbClr val="F79646"/>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s-ES" sz="1200" b="1" i="0" u="none" strike="noStrike" cap="none" normalizeH="0" baseline="0" dirty="0">
                        <a:ln>
                          <a:noFill/>
                        </a:ln>
                        <a:solidFill>
                          <a:schemeClr val="tx1"/>
                        </a:solidFill>
                        <a:effectLst/>
                        <a:latin typeface="Lucida Sans Unicode" pitchFamily="34" charset="0"/>
                        <a:ea typeface="MS PGothic"/>
                        <a:cs typeface="Lucida Sans Unicode"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Lucida Sans Unicode" pitchFamily="34" charset="0"/>
                          <a:ea typeface="MS PGothic"/>
                          <a:cs typeface="Lucida Sans Unicode" pitchFamily="34" charset="0"/>
                        </a:rPr>
                        <a:t>Representantes y suplentes Empleador</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s-ES" sz="1800" b="1" i="0" u="none" strike="noStrike" cap="none" normalizeH="0" baseline="0" dirty="0">
                        <a:ln>
                          <a:noFill/>
                        </a:ln>
                        <a:solidFill>
                          <a:schemeClr val="tx1"/>
                        </a:solidFill>
                        <a:effectLst/>
                        <a:latin typeface="Lucida Sans Unicode" pitchFamily="34" charset="0"/>
                        <a:ea typeface="MS PGothic"/>
                        <a:cs typeface="Lucida Sans Unicode" pitchFamily="34" charset="0"/>
                      </a:endParaRPr>
                    </a:p>
                  </a:txBody>
                  <a:tcPr marT="45713" marB="45713"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25400" cap="flat" cmpd="sng" algn="ctr">
                      <a:solidFill>
                        <a:srgbClr val="F7964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6030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a:ln>
                            <a:noFill/>
                          </a:ln>
                          <a:solidFill>
                            <a:schemeClr val="tx1"/>
                          </a:solidFill>
                          <a:effectLst/>
                          <a:latin typeface="Lucida Sans Unicode" pitchFamily="34" charset="0"/>
                          <a:ea typeface="MS PGothic"/>
                          <a:cs typeface="Lucida Sans Unicode" pitchFamily="34" charset="0"/>
                        </a:rPr>
                        <a:t>10 - 49</a:t>
                      </a:r>
                    </a:p>
                  </a:txBody>
                  <a:tcPr marT="45713" marB="45713"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254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79646">
                        <a:alpha val="20000"/>
                      </a:srgb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dirty="0">
                          <a:ln>
                            <a:noFill/>
                          </a:ln>
                          <a:solidFill>
                            <a:schemeClr val="tx1"/>
                          </a:solidFill>
                          <a:effectLst/>
                          <a:latin typeface="Lucida Sans Unicode" pitchFamily="34" charset="0"/>
                          <a:ea typeface="MS PGothic"/>
                          <a:cs typeface="Lucida Sans Unicode" pitchFamily="34" charset="0"/>
                        </a:rPr>
                        <a:t>1</a:t>
                      </a:r>
                    </a:p>
                  </a:txBody>
                  <a:tcPr marT="45713" marB="45713"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254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79646">
                        <a:alpha val="20000"/>
                      </a:srgb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a:ln>
                            <a:noFill/>
                          </a:ln>
                          <a:solidFill>
                            <a:schemeClr val="tx1"/>
                          </a:solidFill>
                          <a:effectLst/>
                          <a:latin typeface="Lucida Sans Unicode" pitchFamily="34" charset="0"/>
                          <a:ea typeface="MS PGothic"/>
                          <a:cs typeface="Lucida Sans Unicode" pitchFamily="34" charset="0"/>
                        </a:rPr>
                        <a:t>1</a:t>
                      </a:r>
                    </a:p>
                  </a:txBody>
                  <a:tcPr marT="45713" marB="45713"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254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79646">
                        <a:alpha val="20000"/>
                      </a:srgbClr>
                    </a:solidFill>
                  </a:tcPr>
                </a:tc>
                <a:extLst>
                  <a:ext uri="{0D108BD9-81ED-4DB2-BD59-A6C34878D82A}">
                    <a16:rowId xmlns:a16="http://schemas.microsoft.com/office/drawing/2014/main" val="10001"/>
                  </a:ext>
                </a:extLst>
              </a:tr>
              <a:tr h="46030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a:ln>
                            <a:noFill/>
                          </a:ln>
                          <a:solidFill>
                            <a:schemeClr val="tx1"/>
                          </a:solidFill>
                          <a:effectLst/>
                          <a:latin typeface="Lucida Sans Unicode" pitchFamily="34" charset="0"/>
                          <a:ea typeface="MS PGothic"/>
                          <a:cs typeface="Lucida Sans Unicode" pitchFamily="34" charset="0"/>
                        </a:rPr>
                        <a:t>50 - 499</a:t>
                      </a:r>
                    </a:p>
                  </a:txBody>
                  <a:tcPr marT="45713" marB="45713"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a:ln>
                            <a:noFill/>
                          </a:ln>
                          <a:solidFill>
                            <a:schemeClr val="tx1"/>
                          </a:solidFill>
                          <a:effectLst/>
                          <a:latin typeface="Lucida Sans Unicode" pitchFamily="34" charset="0"/>
                          <a:ea typeface="MS PGothic"/>
                          <a:cs typeface="Lucida Sans Unicode" pitchFamily="34" charset="0"/>
                        </a:rPr>
                        <a:t>2</a:t>
                      </a:r>
                    </a:p>
                  </a:txBody>
                  <a:tcPr marT="45713" marB="45713"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dirty="0">
                          <a:ln>
                            <a:noFill/>
                          </a:ln>
                          <a:solidFill>
                            <a:schemeClr val="tx1"/>
                          </a:solidFill>
                          <a:effectLst/>
                          <a:latin typeface="Lucida Sans Unicode" pitchFamily="34" charset="0"/>
                          <a:ea typeface="MS PGothic"/>
                          <a:cs typeface="Lucida Sans Unicode" pitchFamily="34" charset="0"/>
                        </a:rPr>
                        <a:t>2</a:t>
                      </a:r>
                    </a:p>
                  </a:txBody>
                  <a:tcPr marT="45713" marB="45713"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030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a:ln>
                            <a:noFill/>
                          </a:ln>
                          <a:solidFill>
                            <a:schemeClr val="tx1"/>
                          </a:solidFill>
                          <a:effectLst/>
                          <a:latin typeface="Lucida Sans Unicode" pitchFamily="34" charset="0"/>
                          <a:ea typeface="MS PGothic"/>
                          <a:cs typeface="Lucida Sans Unicode" pitchFamily="34" charset="0"/>
                        </a:rPr>
                        <a:t>500 - 999</a:t>
                      </a:r>
                    </a:p>
                  </a:txBody>
                  <a:tcPr marT="45713" marB="45713"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79646">
                        <a:alpha val="20000"/>
                      </a:srgb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a:ln>
                            <a:noFill/>
                          </a:ln>
                          <a:solidFill>
                            <a:schemeClr val="tx1"/>
                          </a:solidFill>
                          <a:effectLst/>
                          <a:latin typeface="Lucida Sans Unicode" pitchFamily="34" charset="0"/>
                          <a:ea typeface="MS PGothic"/>
                          <a:cs typeface="Lucida Sans Unicode" pitchFamily="34" charset="0"/>
                        </a:rPr>
                        <a:t>3</a:t>
                      </a:r>
                    </a:p>
                  </a:txBody>
                  <a:tcPr marT="45713" marB="45713"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79646">
                        <a:alpha val="20000"/>
                      </a:srgb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dirty="0">
                          <a:ln>
                            <a:noFill/>
                          </a:ln>
                          <a:solidFill>
                            <a:schemeClr val="tx1"/>
                          </a:solidFill>
                          <a:effectLst/>
                          <a:latin typeface="Lucida Sans Unicode" pitchFamily="34" charset="0"/>
                          <a:ea typeface="MS PGothic"/>
                          <a:cs typeface="Lucida Sans Unicode" pitchFamily="34" charset="0"/>
                        </a:rPr>
                        <a:t>3</a:t>
                      </a:r>
                    </a:p>
                  </a:txBody>
                  <a:tcPr marT="45713" marB="45713"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79646">
                        <a:alpha val="20000"/>
                      </a:srgbClr>
                    </a:solidFill>
                  </a:tcPr>
                </a:tc>
                <a:extLst>
                  <a:ext uri="{0D108BD9-81ED-4DB2-BD59-A6C34878D82A}">
                    <a16:rowId xmlns:a16="http://schemas.microsoft.com/office/drawing/2014/main" val="10003"/>
                  </a:ext>
                </a:extLst>
              </a:tr>
              <a:tr h="46030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1" i="0" u="none" strike="noStrike" cap="none" normalizeH="0" baseline="0" dirty="0">
                          <a:ln>
                            <a:noFill/>
                          </a:ln>
                          <a:solidFill>
                            <a:srgbClr val="990000"/>
                          </a:solidFill>
                          <a:effectLst/>
                          <a:latin typeface="Lucida Sans Unicode" pitchFamily="34" charset="0"/>
                          <a:ea typeface="MS PGothic"/>
                          <a:cs typeface="Lucida Sans Unicode" pitchFamily="34" charset="0"/>
                        </a:rPr>
                        <a:t>1000 ó más</a:t>
                      </a:r>
                    </a:p>
                  </a:txBody>
                  <a:tcPr marT="45713" marB="45713"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1" i="0" u="none" strike="noStrike" cap="none" normalizeH="0" baseline="0">
                          <a:ln>
                            <a:noFill/>
                          </a:ln>
                          <a:solidFill>
                            <a:srgbClr val="990000"/>
                          </a:solidFill>
                          <a:effectLst/>
                          <a:latin typeface="Lucida Sans Unicode" pitchFamily="34" charset="0"/>
                          <a:ea typeface="MS PGothic"/>
                          <a:cs typeface="Lucida Sans Unicode" pitchFamily="34" charset="0"/>
                        </a:rPr>
                        <a:t>4</a:t>
                      </a:r>
                    </a:p>
                  </a:txBody>
                  <a:tcPr marT="45713" marB="45713"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800" b="1" i="0" u="none" strike="noStrike" cap="none" normalizeH="0" baseline="0" dirty="0">
                          <a:ln>
                            <a:noFill/>
                          </a:ln>
                          <a:solidFill>
                            <a:srgbClr val="990000"/>
                          </a:solidFill>
                          <a:effectLst/>
                          <a:latin typeface="Lucida Sans Unicode" pitchFamily="34" charset="0"/>
                          <a:ea typeface="MS PGothic"/>
                          <a:cs typeface="Lucida Sans Unicode" pitchFamily="34" charset="0"/>
                        </a:rPr>
                        <a:t>4</a:t>
                      </a:r>
                    </a:p>
                  </a:txBody>
                  <a:tcPr marT="45713" marB="45713"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3158207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altLang="es-ES" sz="4000" dirty="0">
                <a:solidFill>
                  <a:schemeClr val="tx1"/>
                </a:solidFill>
                <a:latin typeface="Arial" panose="020B0604020202020204" pitchFamily="34" charset="0"/>
                <a:cs typeface="Arial" panose="020B0604020202020204" pitchFamily="34" charset="0"/>
              </a:rPr>
              <a:t>OBLIGACIONES DEL EMPLEADOR</a:t>
            </a:r>
            <a:endParaRPr lang="es-CO" sz="4000" dirty="0">
              <a:solidFill>
                <a:schemeClr val="tx1"/>
              </a:solidFill>
              <a:latin typeface="Arial" panose="020B0604020202020204" pitchFamily="34" charset="0"/>
              <a:cs typeface="Arial" panose="020B0604020202020204" pitchFamily="34" charset="0"/>
            </a:endParaRPr>
          </a:p>
        </p:txBody>
      </p:sp>
      <p:sp>
        <p:nvSpPr>
          <p:cNvPr id="5" name="4 Rectángulo"/>
          <p:cNvSpPr/>
          <p:nvPr/>
        </p:nvSpPr>
        <p:spPr>
          <a:xfrm>
            <a:off x="683568" y="1844824"/>
            <a:ext cx="3600400" cy="4401205"/>
          </a:xfrm>
          <a:prstGeom prst="rect">
            <a:avLst/>
          </a:prstGeom>
        </p:spPr>
        <p:txBody>
          <a:bodyPr wrap="square">
            <a:spAutoFit/>
          </a:bodyPr>
          <a:lstStyle/>
          <a:p>
            <a:pPr algn="just">
              <a:buFont typeface="Arial" pitchFamily="34" charset="0"/>
              <a:buChar char="•"/>
            </a:pPr>
            <a:r>
              <a:rPr lang="es-ES" altLang="es-ES" sz="2000" dirty="0">
                <a:latin typeface="Arial" panose="020B0604020202020204" pitchFamily="34" charset="0"/>
                <a:cs typeface="Arial" panose="020B0604020202020204" pitchFamily="34" charset="0"/>
              </a:rPr>
              <a:t>Proporcionar y garantizar la elección de los representantes de los trabajadores ante el Comité.</a:t>
            </a:r>
          </a:p>
          <a:p>
            <a:pPr algn="just"/>
            <a:endParaRPr lang="es-ES" altLang="es-ES" sz="2000" dirty="0">
              <a:latin typeface="Arial" panose="020B0604020202020204" pitchFamily="34" charset="0"/>
              <a:cs typeface="Arial" panose="020B0604020202020204" pitchFamily="34" charset="0"/>
            </a:endParaRPr>
          </a:p>
          <a:p>
            <a:pPr algn="just">
              <a:buFont typeface="Arial" pitchFamily="34" charset="0"/>
              <a:buChar char="•"/>
            </a:pPr>
            <a:r>
              <a:rPr lang="es-ES" altLang="es-ES" sz="2000" dirty="0">
                <a:latin typeface="Arial" panose="020B0604020202020204" pitchFamily="34" charset="0"/>
                <a:cs typeface="Arial" panose="020B0604020202020204" pitchFamily="34" charset="0"/>
              </a:rPr>
              <a:t>Designar los representantes por parte del empleador y al Presidente del Comité.</a:t>
            </a:r>
          </a:p>
          <a:p>
            <a:pPr algn="just"/>
            <a:endParaRPr lang="es-ES" altLang="es-ES" sz="2000" dirty="0">
              <a:latin typeface="Arial" panose="020B0604020202020204" pitchFamily="34" charset="0"/>
              <a:cs typeface="Arial" panose="020B0604020202020204" pitchFamily="34" charset="0"/>
            </a:endParaRPr>
          </a:p>
          <a:p>
            <a:pPr algn="just">
              <a:buFont typeface="Arial" pitchFamily="34" charset="0"/>
              <a:buChar char="•"/>
            </a:pPr>
            <a:r>
              <a:rPr lang="es-ES" altLang="es-ES" sz="2000" dirty="0">
                <a:latin typeface="Arial" panose="020B0604020202020204" pitchFamily="34" charset="0"/>
                <a:cs typeface="Arial" panose="020B0604020202020204" pitchFamily="34" charset="0"/>
              </a:rPr>
              <a:t>Estudiar las recomendaciones recibidas en cuanto a SST y adoptar las medidas que se puedan ejecutar</a:t>
            </a:r>
            <a:endParaRPr lang="es-CO" sz="2000" dirty="0">
              <a:latin typeface="Arial" panose="020B0604020202020204" pitchFamily="34" charset="0"/>
              <a:cs typeface="Arial" panose="020B0604020202020204" pitchFamily="34" charset="0"/>
            </a:endParaRPr>
          </a:p>
        </p:txBody>
      </p:sp>
      <p:pic>
        <p:nvPicPr>
          <p:cNvPr id="6" name="Picture 10" descr="https://encrypted-tbn2.gstatic.com/images?q=tbn:ANd9GcSlWkd-w1nyDg0hFwhpOs_DInp0WSQQMvGhPdsSwr3RU3kmpWt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5498" y="2564904"/>
            <a:ext cx="3557726" cy="266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65348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altLang="es-ES" sz="3600" dirty="0">
                <a:solidFill>
                  <a:schemeClr val="tx1"/>
                </a:solidFill>
                <a:latin typeface="Arial" panose="020B0604020202020204" pitchFamily="34" charset="0"/>
                <a:cs typeface="Arial" panose="020B0604020202020204" pitchFamily="34" charset="0"/>
              </a:rPr>
              <a:t>RESPONSABILIDADES DEL COPASST</a:t>
            </a:r>
            <a:endParaRPr lang="es-CO" sz="3600" dirty="0">
              <a:solidFill>
                <a:schemeClr val="tx1"/>
              </a:solidFill>
              <a:latin typeface="Arial" panose="020B0604020202020204" pitchFamily="34" charset="0"/>
              <a:cs typeface="Arial" panose="020B0604020202020204" pitchFamily="34" charset="0"/>
            </a:endParaRPr>
          </a:p>
        </p:txBody>
      </p:sp>
      <p:sp>
        <p:nvSpPr>
          <p:cNvPr id="3" name="2 Marcador de contenido"/>
          <p:cNvSpPr>
            <a:spLocks noGrp="1"/>
          </p:cNvSpPr>
          <p:nvPr>
            <p:ph sz="half" idx="1"/>
          </p:nvPr>
        </p:nvSpPr>
        <p:spPr/>
        <p:txBody>
          <a:bodyPr>
            <a:normAutofit fontScale="92500" lnSpcReduction="10000"/>
          </a:bodyPr>
          <a:lstStyle/>
          <a:p>
            <a:r>
              <a:rPr lang="es-ES" altLang="es-ES" sz="2400" dirty="0">
                <a:latin typeface="Arial" panose="020B0604020202020204" pitchFamily="34" charset="0"/>
                <a:cs typeface="Arial" panose="020B0604020202020204" pitchFamily="34" charset="0"/>
              </a:rPr>
              <a:t>Proponer  las medidas que prevean la salud en los centros de trabajo.</a:t>
            </a:r>
          </a:p>
          <a:p>
            <a:pPr marL="114300" indent="0">
              <a:buNone/>
            </a:pPr>
            <a:endParaRPr lang="es-ES" altLang="es-ES" sz="2400" dirty="0">
              <a:latin typeface="Arial" panose="020B0604020202020204" pitchFamily="34" charset="0"/>
              <a:cs typeface="Arial" panose="020B0604020202020204" pitchFamily="34" charset="0"/>
            </a:endParaRPr>
          </a:p>
          <a:p>
            <a:r>
              <a:rPr lang="es-ES" altLang="es-ES" sz="2400" dirty="0">
                <a:latin typeface="Arial" panose="020B0604020202020204" pitchFamily="34" charset="0"/>
                <a:cs typeface="Arial" panose="020B0604020202020204" pitchFamily="34" charset="0"/>
              </a:rPr>
              <a:t>Colaborar con el análisis de causas de AL-EL, y proponer las medidas correctivas para evitar su ocurrencia (en caso que se requiera)</a:t>
            </a:r>
          </a:p>
          <a:p>
            <a:pPr marL="114300" indent="0">
              <a:buNone/>
            </a:pPr>
            <a:endParaRPr lang="es-ES" altLang="es-ES" sz="2400" dirty="0">
              <a:latin typeface="Arial" panose="020B0604020202020204" pitchFamily="34" charset="0"/>
              <a:cs typeface="Arial" panose="020B0604020202020204" pitchFamily="34" charset="0"/>
            </a:endParaRPr>
          </a:p>
          <a:p>
            <a:r>
              <a:rPr lang="es-ES" altLang="es-ES" sz="2400" dirty="0">
                <a:latin typeface="Arial" panose="020B0604020202020204" pitchFamily="34" charset="0"/>
                <a:cs typeface="Arial" panose="020B0604020202020204" pitchFamily="34" charset="0"/>
              </a:rPr>
              <a:t>Apoyar las inspecciones de seguridad industrial con el área de SST.</a:t>
            </a:r>
          </a:p>
          <a:p>
            <a:endParaRPr lang="es-CO" dirty="0"/>
          </a:p>
        </p:txBody>
      </p:sp>
      <p:sp>
        <p:nvSpPr>
          <p:cNvPr id="4" name="3 Marcador de contenido"/>
          <p:cNvSpPr>
            <a:spLocks noGrp="1"/>
          </p:cNvSpPr>
          <p:nvPr>
            <p:ph sz="half" idx="2"/>
          </p:nvPr>
        </p:nvSpPr>
        <p:spPr/>
        <p:txBody>
          <a:bodyPr>
            <a:normAutofit fontScale="92500" lnSpcReduction="10000"/>
          </a:bodyPr>
          <a:lstStyle/>
          <a:p>
            <a:pPr>
              <a:buClr>
                <a:srgbClr val="E46C0A"/>
              </a:buClr>
            </a:pPr>
            <a:r>
              <a:rPr lang="es-ES" altLang="es-ES" sz="2400" dirty="0">
                <a:latin typeface="Arial" panose="020B0604020202020204" pitchFamily="34" charset="0"/>
                <a:cs typeface="Arial" panose="020B0604020202020204" pitchFamily="34" charset="0"/>
              </a:rPr>
              <a:t>Estudiar las sugerencias de los trabajadores en materia de SST.</a:t>
            </a:r>
          </a:p>
          <a:p>
            <a:pPr marL="114300" indent="0">
              <a:buClr>
                <a:srgbClr val="E46C0A"/>
              </a:buClr>
              <a:buNone/>
            </a:pPr>
            <a:endParaRPr lang="es-ES" altLang="es-ES" sz="2400" dirty="0">
              <a:latin typeface="Arial" panose="020B0604020202020204" pitchFamily="34" charset="0"/>
              <a:cs typeface="Arial" panose="020B0604020202020204" pitchFamily="34" charset="0"/>
            </a:endParaRPr>
          </a:p>
          <a:p>
            <a:pPr>
              <a:buClr>
                <a:srgbClr val="E46C0A"/>
              </a:buClr>
            </a:pPr>
            <a:r>
              <a:rPr lang="es-ES" altLang="es-ES" sz="2400" dirty="0">
                <a:latin typeface="Arial" panose="020B0604020202020204" pitchFamily="34" charset="0"/>
                <a:cs typeface="Arial" panose="020B0604020202020204" pitchFamily="34" charset="0"/>
              </a:rPr>
              <a:t>Servir como organismo coordinador entre empleador y trabajadores en la solución de conflictos relacionados a SST.</a:t>
            </a:r>
          </a:p>
          <a:p>
            <a:endParaRPr lang="es-CO" dirty="0"/>
          </a:p>
        </p:txBody>
      </p:sp>
      <p:pic>
        <p:nvPicPr>
          <p:cNvPr id="5" name="Picture 2" descr="http://www.fernandotazon.com.es/wp-content/uploads/2009/03/investigacion1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4208" y="4869160"/>
            <a:ext cx="1382538" cy="1726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49733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39752" y="548680"/>
            <a:ext cx="3081549" cy="369332"/>
          </a:xfrm>
          <a:prstGeom prst="rect">
            <a:avLst/>
          </a:prstGeom>
        </p:spPr>
        <p:txBody>
          <a:bodyPr wrap="none">
            <a:spAutoFit/>
          </a:bodyPr>
          <a:lstStyle/>
          <a:p>
            <a:r>
              <a:rPr lang="en-US" b="1" dirty="0"/>
              <a:t>CONFORMACION DEL COCOLA</a:t>
            </a:r>
          </a:p>
        </p:txBody>
      </p:sp>
      <p:sp>
        <p:nvSpPr>
          <p:cNvPr id="6" name="CuadroTexto 5">
            <a:extLst>
              <a:ext uri="{FF2B5EF4-FFF2-40B4-BE49-F238E27FC236}">
                <a16:creationId xmlns:a16="http://schemas.microsoft.com/office/drawing/2014/main" id="{808BA2C4-280D-DB4F-E186-D327B3323547}"/>
              </a:ext>
            </a:extLst>
          </p:cNvPr>
          <p:cNvSpPr txBox="1"/>
          <p:nvPr/>
        </p:nvSpPr>
        <p:spPr>
          <a:xfrm>
            <a:off x="2286000" y="1305342"/>
            <a:ext cx="4572000" cy="4524315"/>
          </a:xfrm>
          <a:prstGeom prst="rect">
            <a:avLst/>
          </a:prstGeom>
          <a:noFill/>
        </p:spPr>
        <p:txBody>
          <a:bodyPr wrap="square">
            <a:spAutoFit/>
          </a:bodyPr>
          <a:lstStyle/>
          <a:p>
            <a:r>
              <a:rPr lang="es-CO" dirty="0"/>
              <a:t>Por parte de la empresa :</a:t>
            </a:r>
          </a:p>
          <a:p>
            <a:r>
              <a:rPr lang="es-CO" dirty="0"/>
              <a:t>1.DIANA MARCELA VAZQUEZ RICO (PRINCIPAL) PRESIDENTE</a:t>
            </a:r>
          </a:p>
          <a:p>
            <a:r>
              <a:rPr lang="es-CO" dirty="0"/>
              <a:t>1.ESTEBAN BOLAÑOS  (SUPLENTE)</a:t>
            </a:r>
          </a:p>
          <a:p>
            <a:endParaRPr lang="es-CO" dirty="0"/>
          </a:p>
          <a:p>
            <a:r>
              <a:rPr lang="es-CO" dirty="0"/>
              <a:t>2.LAIDIS FLOREZ NEIRA ( PRINCIPAL SECRETARIA  </a:t>
            </a:r>
          </a:p>
          <a:p>
            <a:r>
              <a:rPr lang="es-CO" dirty="0"/>
              <a:t>2. REDONDO MONTOYA JOSSIMAR (SUPLENTE)</a:t>
            </a:r>
          </a:p>
          <a:p>
            <a:endParaRPr lang="es-CO" dirty="0"/>
          </a:p>
          <a:p>
            <a:r>
              <a:rPr lang="es-CO" dirty="0"/>
              <a:t>POR  PARTE DE LOS TRABAJADORES</a:t>
            </a:r>
          </a:p>
          <a:p>
            <a:endParaRPr lang="es-CO" dirty="0"/>
          </a:p>
          <a:p>
            <a:r>
              <a:rPr lang="es-CO" dirty="0"/>
              <a:t>1. RODRIGEZ HENAO JUAN DAVID (Principal)</a:t>
            </a:r>
          </a:p>
          <a:p>
            <a:r>
              <a:rPr lang="es-CO" dirty="0"/>
              <a:t>1. GONZALEZ PAZ JOEL ANDY (suplente)   </a:t>
            </a:r>
          </a:p>
          <a:p>
            <a:endParaRPr lang="es-CO" dirty="0"/>
          </a:p>
          <a:p>
            <a:r>
              <a:rPr lang="es-CO" dirty="0"/>
              <a:t>2. ARNOBIS ARLEY ARANGO (PRINCIPAL)</a:t>
            </a:r>
          </a:p>
          <a:p>
            <a:r>
              <a:rPr lang="es-CO" dirty="0"/>
              <a:t>2.LUIS ERNEI NAVARRO ALVIRA (SUPLENTE)         </a:t>
            </a:r>
          </a:p>
        </p:txBody>
      </p:sp>
    </p:spTree>
    <p:extLst>
      <p:ext uri="{BB962C8B-B14F-4D97-AF65-F5344CB8AC3E}">
        <p14:creationId xmlns:p14="http://schemas.microsoft.com/office/powerpoint/2010/main" val="29780236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altLang="es-CO" sz="3200" b="1" i="1" dirty="0">
                <a:solidFill>
                  <a:schemeClr val="tx1"/>
                </a:solidFill>
                <a:latin typeface="Arial" panose="020B0604020202020204" pitchFamily="34" charset="0"/>
                <a:cs typeface="Arial" panose="020B0604020202020204" pitchFamily="34" charset="0"/>
              </a:rPr>
              <a:t>FUNCIONES DEL COMITÉ DE CONVIVENCIA LABORAL </a:t>
            </a:r>
            <a:br>
              <a:rPr lang="es-CO" sz="3200" dirty="0">
                <a:solidFill>
                  <a:schemeClr val="tx1"/>
                </a:solidFill>
                <a:latin typeface="Arial" panose="020B0604020202020204" pitchFamily="34" charset="0"/>
                <a:cs typeface="Arial" panose="020B0604020202020204" pitchFamily="34" charset="0"/>
              </a:rPr>
            </a:br>
            <a:endParaRPr lang="es-CO" sz="3200" dirty="0">
              <a:solidFill>
                <a:schemeClr val="tx1"/>
              </a:solidFill>
              <a:latin typeface="Arial" panose="020B0604020202020204" pitchFamily="34" charset="0"/>
              <a:cs typeface="Arial" panose="020B0604020202020204" pitchFamily="34" charset="0"/>
            </a:endParaRPr>
          </a:p>
        </p:txBody>
      </p:sp>
      <p:sp>
        <p:nvSpPr>
          <p:cNvPr id="4" name="3 Marcador de contenido"/>
          <p:cNvSpPr>
            <a:spLocks noGrp="1"/>
          </p:cNvSpPr>
          <p:nvPr>
            <p:ph sz="half" idx="2"/>
          </p:nvPr>
        </p:nvSpPr>
        <p:spPr>
          <a:xfrm>
            <a:off x="467544" y="1412776"/>
            <a:ext cx="3647256" cy="4713387"/>
          </a:xfrm>
        </p:spPr>
        <p:txBody>
          <a:bodyPr>
            <a:normAutofit fontScale="92500"/>
          </a:bodyPr>
          <a:lstStyle/>
          <a:p>
            <a:pPr marL="0" indent="0" algn="just">
              <a:buFont typeface="Lucida Sans Unicode" pitchFamily="34" charset="0"/>
              <a:buNone/>
              <a:defRPr/>
            </a:pPr>
            <a:r>
              <a:rPr lang="es-CO" dirty="0"/>
              <a:t>1. </a:t>
            </a:r>
            <a:r>
              <a:rPr lang="es-CO" sz="2200" dirty="0"/>
              <a:t>Recibir y dar trámite a las quejas presentadas en  	las que se describan situaciones que puedan  	constituir acoso laboral, así como las pruebas que  	las soportan. </a:t>
            </a:r>
          </a:p>
          <a:p>
            <a:pPr marL="0" indent="0" algn="just">
              <a:buFont typeface="Lucida Sans Unicode" pitchFamily="34" charset="0"/>
              <a:buNone/>
              <a:defRPr/>
            </a:pPr>
            <a:r>
              <a:rPr lang="es-CO" sz="2200" dirty="0"/>
              <a:t>2. Examinar de manera confidencial los casos  específicos o puntuales en los que se formule queja o reclamo, que pudieran tipificar conductas  o circunstancias de acoso laboral, al interior de la  entidad pública o empresa privada. </a:t>
            </a:r>
          </a:p>
          <a:p>
            <a:endParaRPr lang="es-CO" dirty="0"/>
          </a:p>
        </p:txBody>
      </p:sp>
      <p:sp>
        <p:nvSpPr>
          <p:cNvPr id="6" name="5 Marcador de contenido"/>
          <p:cNvSpPr>
            <a:spLocks noGrp="1"/>
          </p:cNvSpPr>
          <p:nvPr>
            <p:ph sz="quarter" idx="4"/>
          </p:nvPr>
        </p:nvSpPr>
        <p:spPr>
          <a:xfrm>
            <a:off x="4355976" y="1484784"/>
            <a:ext cx="3721224" cy="4641379"/>
          </a:xfrm>
        </p:spPr>
        <p:txBody>
          <a:bodyPr>
            <a:normAutofit fontScale="85000" lnSpcReduction="10000"/>
          </a:bodyPr>
          <a:lstStyle/>
          <a:p>
            <a:pPr marL="0" indent="0" algn="just">
              <a:buFont typeface="Lucida Sans Unicode" pitchFamily="34" charset="0"/>
              <a:buNone/>
            </a:pPr>
            <a:r>
              <a:rPr lang="es-CO" altLang="es-CO" dirty="0"/>
              <a:t>3.Escuchar a las partes involucradas de manera individual sobre los hechos que dieron lugar a la queja. </a:t>
            </a:r>
          </a:p>
          <a:p>
            <a:pPr marL="0" indent="0" algn="just">
              <a:buFont typeface="Lucida Sans Unicode" pitchFamily="34" charset="0"/>
              <a:buNone/>
            </a:pPr>
            <a:r>
              <a:rPr lang="es-CO" altLang="es-CO" dirty="0"/>
              <a:t>4. Adelantar reuniones con el fin de crear un espacio de diálogo entre las partes involucradas, promoviendo  compromisos mutuos para llegar a una solución efectiva de las controversias. </a:t>
            </a:r>
          </a:p>
          <a:p>
            <a:pPr marL="0" indent="0" algn="just">
              <a:buFont typeface="Lucida Sans Unicode" pitchFamily="34" charset="0"/>
              <a:buNone/>
            </a:pPr>
            <a:r>
              <a:rPr lang="es-CO" altLang="es-CO" dirty="0"/>
              <a:t>5. Formular un plan de mejora concertado entre las partes, para construir, renovar y promover la convivencia laboral, garantizando en todos los casos el principio de la confidencialidad. </a:t>
            </a:r>
          </a:p>
          <a:p>
            <a:endParaRPr lang="es-CO" dirty="0"/>
          </a:p>
        </p:txBody>
      </p:sp>
    </p:spTree>
    <p:extLst>
      <p:ext uri="{BB962C8B-B14F-4D97-AF65-F5344CB8AC3E}">
        <p14:creationId xmlns:p14="http://schemas.microsoft.com/office/powerpoint/2010/main" val="30517679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sz="3600" b="1" dirty="0">
                <a:solidFill>
                  <a:schemeClr val="tx1"/>
                </a:solidFill>
                <a:effectLst>
                  <a:outerShdw blurRad="38100" dist="38100" dir="2700000" algn="tl">
                    <a:srgbClr val="C0C0C0"/>
                  </a:outerShdw>
                </a:effectLst>
                <a:latin typeface="Arial" pitchFamily="34" charset="0"/>
                <a:cs typeface="Arial" pitchFamily="34" charset="0"/>
              </a:rPr>
              <a:t>CONDUCTAS QUE CONSTITUYEN ACOSO LABORAL</a:t>
            </a:r>
            <a:endParaRPr lang="es-CO" sz="3600" dirty="0">
              <a:solidFill>
                <a:schemeClr val="tx1"/>
              </a:solidFill>
            </a:endParaRPr>
          </a:p>
        </p:txBody>
      </p:sp>
      <p:sp>
        <p:nvSpPr>
          <p:cNvPr id="3" name="2 Marcador de contenido"/>
          <p:cNvSpPr>
            <a:spLocks noGrp="1"/>
          </p:cNvSpPr>
          <p:nvPr>
            <p:ph idx="1"/>
          </p:nvPr>
        </p:nvSpPr>
        <p:spPr/>
        <p:txBody>
          <a:bodyPr>
            <a:normAutofit fontScale="92500" lnSpcReduction="20000"/>
          </a:bodyPr>
          <a:lstStyle/>
          <a:p>
            <a:pPr marL="749300" indent="-749300">
              <a:buFont typeface="Wingdings" pitchFamily="2" charset="2"/>
              <a:buAutoNum type="arabicPeriod"/>
            </a:pPr>
            <a:r>
              <a:rPr lang="es-CO" altLang="es-CO" sz="2400" dirty="0">
                <a:latin typeface="Arial" charset="0"/>
                <a:cs typeface="Arial" charset="0"/>
              </a:rPr>
              <a:t>Agresión física.</a:t>
            </a:r>
          </a:p>
          <a:p>
            <a:pPr marL="749300" indent="-749300">
              <a:buFont typeface="Wingdings" pitchFamily="2" charset="2"/>
              <a:buAutoNum type="arabicPeriod"/>
            </a:pPr>
            <a:r>
              <a:rPr lang="es-CO" altLang="es-CO" sz="2400" dirty="0">
                <a:latin typeface="Arial" charset="0"/>
                <a:cs typeface="Arial" charset="0"/>
              </a:rPr>
              <a:t>Expresiones hostiles</a:t>
            </a:r>
          </a:p>
          <a:p>
            <a:pPr marL="749300" indent="-749300">
              <a:buFont typeface="Wingdings" pitchFamily="2" charset="2"/>
              <a:buAutoNum type="arabicPeriod"/>
            </a:pPr>
            <a:r>
              <a:rPr lang="es-CO" altLang="es-CO" sz="2400" dirty="0">
                <a:latin typeface="Arial" charset="0"/>
                <a:cs typeface="Arial" charset="0"/>
              </a:rPr>
              <a:t>Injustificadas amenazas de despido</a:t>
            </a:r>
          </a:p>
          <a:p>
            <a:pPr marL="749300" indent="-749300">
              <a:buFont typeface="Wingdings" pitchFamily="2" charset="2"/>
              <a:buAutoNum type="arabicPeriod"/>
            </a:pPr>
            <a:r>
              <a:rPr lang="es-CO" altLang="es-CO" sz="2400" dirty="0">
                <a:latin typeface="Arial" charset="0"/>
                <a:cs typeface="Arial" charset="0"/>
              </a:rPr>
              <a:t>Descalificación humillante en presencia de compañeros de trabajo</a:t>
            </a:r>
          </a:p>
          <a:p>
            <a:pPr marL="749300" indent="-749300">
              <a:buFont typeface="Wingdings" pitchFamily="2" charset="2"/>
              <a:buAutoNum type="arabicPeriod"/>
            </a:pPr>
            <a:r>
              <a:rPr lang="es-CO" altLang="es-CO" sz="2400" dirty="0">
                <a:latin typeface="Arial" charset="0"/>
                <a:cs typeface="Arial" charset="0"/>
              </a:rPr>
              <a:t>Burlas sobre la apariencia física y la forma de vestir.</a:t>
            </a:r>
          </a:p>
          <a:p>
            <a:pPr marL="749300" indent="-749300">
              <a:buFont typeface="Wingdings" pitchFamily="2" charset="2"/>
              <a:buAutoNum type="arabicPeriod"/>
            </a:pPr>
            <a:r>
              <a:rPr lang="es-CO" altLang="es-CO" sz="2400" dirty="0">
                <a:latin typeface="Arial" charset="0"/>
                <a:cs typeface="Arial" charset="0"/>
              </a:rPr>
              <a:t>Alusión pública a hechos íntimos</a:t>
            </a:r>
          </a:p>
          <a:p>
            <a:pPr marL="749300" indent="-749300" algn="just">
              <a:lnSpc>
                <a:spcPct val="90000"/>
              </a:lnSpc>
              <a:buClr>
                <a:srgbClr val="000099"/>
              </a:buClr>
              <a:buFontTx/>
              <a:buAutoNum type="arabicPeriod" startAt="7"/>
            </a:pPr>
            <a:r>
              <a:rPr lang="es-CO" altLang="es-CO" sz="2400" dirty="0">
                <a:latin typeface="Arial" charset="0"/>
                <a:cs typeface="Arial" charset="0"/>
              </a:rPr>
              <a:t>Asignación de deberes extraños a la obligación laboral y exigencias desproporcionadas.</a:t>
            </a:r>
          </a:p>
          <a:p>
            <a:pPr marL="749300" indent="-749300" algn="just">
              <a:lnSpc>
                <a:spcPct val="90000"/>
              </a:lnSpc>
              <a:buClr>
                <a:srgbClr val="000099"/>
              </a:buClr>
              <a:buFontTx/>
              <a:buAutoNum type="arabicPeriod" startAt="7"/>
            </a:pPr>
            <a:r>
              <a:rPr lang="es-CO" altLang="es-CO" sz="2400" dirty="0">
                <a:latin typeface="Arial" charset="0"/>
                <a:cs typeface="Arial" charset="0"/>
              </a:rPr>
              <a:t>Los horarios excesivos, cambios bruscos de turno, trabajar domingos y festivos sin fundamento.</a:t>
            </a:r>
          </a:p>
          <a:p>
            <a:pPr marL="749300" indent="-749300" algn="just">
              <a:lnSpc>
                <a:spcPct val="90000"/>
              </a:lnSpc>
              <a:buClr>
                <a:srgbClr val="000099"/>
              </a:buClr>
              <a:buFontTx/>
              <a:buAutoNum type="arabicPeriod" startAt="7"/>
            </a:pPr>
            <a:r>
              <a:rPr lang="es-CO" altLang="es-CO" sz="2400" dirty="0">
                <a:latin typeface="Arial" charset="0"/>
                <a:cs typeface="Arial" charset="0"/>
              </a:rPr>
              <a:t>Trato discriminatorio.</a:t>
            </a:r>
          </a:p>
          <a:p>
            <a:pPr marL="749300" indent="-749300" algn="just">
              <a:lnSpc>
                <a:spcPct val="90000"/>
              </a:lnSpc>
              <a:buClr>
                <a:srgbClr val="000099"/>
              </a:buClr>
              <a:buFontTx/>
              <a:buAutoNum type="arabicPeriod" startAt="7"/>
            </a:pPr>
            <a:r>
              <a:rPr lang="es-CO" altLang="es-CO" sz="2400" dirty="0">
                <a:latin typeface="Arial" charset="0"/>
                <a:cs typeface="Arial" charset="0"/>
              </a:rPr>
              <a:t>Negativa a otorgar permisos, licencias = hay condiciones legales.</a:t>
            </a:r>
          </a:p>
          <a:p>
            <a:pPr marL="749300" indent="-749300" algn="just">
              <a:lnSpc>
                <a:spcPct val="90000"/>
              </a:lnSpc>
              <a:buClr>
                <a:srgbClr val="000099"/>
              </a:buClr>
              <a:buFontTx/>
              <a:buAutoNum type="arabicPeriod" startAt="7"/>
            </a:pPr>
            <a:r>
              <a:rPr lang="es-CO" altLang="es-CO" sz="2400" dirty="0">
                <a:latin typeface="Arial" charset="0"/>
                <a:cs typeface="Arial" charset="0"/>
              </a:rPr>
              <a:t>Injurias (es posible que sean anónimas)</a:t>
            </a:r>
            <a:endParaRPr lang="es-CO" altLang="es-CO" sz="2800" dirty="0">
              <a:latin typeface="Arial" charset="0"/>
              <a:cs typeface="Arial" charset="0"/>
            </a:endParaRPr>
          </a:p>
          <a:p>
            <a:endParaRPr lang="es-CO" dirty="0"/>
          </a:p>
        </p:txBody>
      </p:sp>
      <p:pic>
        <p:nvPicPr>
          <p:cNvPr id="4" name="Picture 6" descr="C:\Users\lmunoz\AppData\Local\Microsoft\Windows\Temporary Internet Files\Content.IE5\ILLFK9VG\MPj040362700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6256" y="980728"/>
            <a:ext cx="1391232" cy="1872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5673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3600" dirty="0">
                <a:solidFill>
                  <a:schemeClr val="tx1"/>
                </a:solidFill>
                <a:effectLst>
                  <a:outerShdw blurRad="38100" dist="38100" dir="2700000" algn="tl">
                    <a:srgbClr val="C0C0C0"/>
                  </a:outerShdw>
                </a:effectLst>
                <a:latin typeface="Arial" pitchFamily="34" charset="0"/>
                <a:cs typeface="Arial" pitchFamily="34" charset="0"/>
              </a:rPr>
              <a:t>CONDUCTAS QUE </a:t>
            </a:r>
            <a:r>
              <a:rPr lang="es-ES" sz="3600" dirty="0">
                <a:solidFill>
                  <a:srgbClr val="FF0000"/>
                </a:solidFill>
                <a:effectLst>
                  <a:outerShdw blurRad="38100" dist="38100" dir="2700000" algn="tl">
                    <a:srgbClr val="C0C0C0"/>
                  </a:outerShdw>
                </a:effectLst>
                <a:latin typeface="Arial" pitchFamily="34" charset="0"/>
                <a:cs typeface="Arial" pitchFamily="34" charset="0"/>
              </a:rPr>
              <a:t>NO </a:t>
            </a:r>
            <a:r>
              <a:rPr lang="es-ES" sz="3600" dirty="0">
                <a:solidFill>
                  <a:schemeClr val="tx1"/>
                </a:solidFill>
                <a:effectLst>
                  <a:outerShdw blurRad="38100" dist="38100" dir="2700000" algn="tl">
                    <a:srgbClr val="C0C0C0"/>
                  </a:outerShdw>
                </a:effectLst>
                <a:latin typeface="Arial" pitchFamily="34" charset="0"/>
                <a:cs typeface="Arial" pitchFamily="34" charset="0"/>
              </a:rPr>
              <a:t>CONSTITUYEN ACOSO LABORAL</a:t>
            </a:r>
            <a:br>
              <a:rPr lang="es-ES" sz="4800" dirty="0">
                <a:effectLst>
                  <a:outerShdw blurRad="38100" dist="38100" dir="2700000" algn="tl">
                    <a:srgbClr val="C0C0C0"/>
                  </a:outerShdw>
                </a:effectLst>
                <a:latin typeface="Arial" pitchFamily="34" charset="0"/>
                <a:cs typeface="Arial" pitchFamily="34" charset="0"/>
              </a:rPr>
            </a:br>
            <a:endParaRPr lang="es-CO" dirty="0"/>
          </a:p>
        </p:txBody>
      </p:sp>
      <p:sp>
        <p:nvSpPr>
          <p:cNvPr id="3" name="2 Marcador de contenido"/>
          <p:cNvSpPr>
            <a:spLocks noGrp="1"/>
          </p:cNvSpPr>
          <p:nvPr>
            <p:ph sz="half" idx="1"/>
          </p:nvPr>
        </p:nvSpPr>
        <p:spPr/>
        <p:txBody>
          <a:bodyPr>
            <a:normAutofit/>
          </a:bodyPr>
          <a:lstStyle/>
          <a:p>
            <a:pPr algn="just">
              <a:lnSpc>
                <a:spcPct val="90000"/>
              </a:lnSpc>
              <a:spcBef>
                <a:spcPct val="40000"/>
              </a:spcBef>
              <a:buClr>
                <a:srgbClr val="000099"/>
              </a:buClr>
              <a:buSzPct val="80000"/>
              <a:buFont typeface="Wingdings" pitchFamily="2" charset="2"/>
              <a:buAutoNum type="arabicPeriod"/>
            </a:pPr>
            <a:r>
              <a:rPr lang="es-CO" altLang="es-CO" sz="2200" dirty="0">
                <a:latin typeface="Arial" panose="020B0604020202020204" pitchFamily="34" charset="0"/>
                <a:cs typeface="Arial" panose="020B0604020202020204" pitchFamily="34" charset="0"/>
              </a:rPr>
              <a:t>Actos para ejercer potestad disciplinaria.</a:t>
            </a:r>
          </a:p>
          <a:p>
            <a:pPr algn="just">
              <a:lnSpc>
                <a:spcPct val="90000"/>
              </a:lnSpc>
              <a:spcBef>
                <a:spcPct val="40000"/>
              </a:spcBef>
              <a:buClr>
                <a:srgbClr val="000099"/>
              </a:buClr>
              <a:buSzPct val="80000"/>
              <a:buFont typeface="Wingdings" pitchFamily="2" charset="2"/>
              <a:buAutoNum type="arabicPeriod"/>
            </a:pPr>
            <a:r>
              <a:rPr lang="es-CO" altLang="es-CO" sz="2200" dirty="0">
                <a:latin typeface="Arial" panose="020B0604020202020204" pitchFamily="34" charset="0"/>
                <a:cs typeface="Arial" panose="020B0604020202020204" pitchFamily="34" charset="0"/>
              </a:rPr>
              <a:t>Exigencias razonables de fidelidad laboral o lealtad empresarial.</a:t>
            </a:r>
          </a:p>
          <a:p>
            <a:pPr algn="just">
              <a:lnSpc>
                <a:spcPct val="90000"/>
              </a:lnSpc>
              <a:spcBef>
                <a:spcPct val="40000"/>
              </a:spcBef>
              <a:buClr>
                <a:srgbClr val="000099"/>
              </a:buClr>
              <a:buSzPct val="80000"/>
              <a:buFont typeface="Wingdings" pitchFamily="2" charset="2"/>
              <a:buAutoNum type="arabicPeriod"/>
            </a:pPr>
            <a:r>
              <a:rPr lang="es-CO" altLang="es-CO" sz="2200" dirty="0">
                <a:latin typeface="Arial" panose="020B0604020202020204" pitchFamily="34" charset="0"/>
                <a:cs typeface="Arial" panose="020B0604020202020204" pitchFamily="34" charset="0"/>
              </a:rPr>
              <a:t>Memorandos solicitando exigencias técnicas o eficiencia laboral, conforme a indicadores objetivos.</a:t>
            </a:r>
          </a:p>
          <a:p>
            <a:pPr algn="just">
              <a:lnSpc>
                <a:spcPct val="90000"/>
              </a:lnSpc>
              <a:spcBef>
                <a:spcPct val="40000"/>
              </a:spcBef>
              <a:buClr>
                <a:srgbClr val="000099"/>
              </a:buClr>
              <a:buSzPct val="80000"/>
              <a:buFont typeface="Wingdings" pitchFamily="2" charset="2"/>
              <a:buAutoNum type="arabicPeriod"/>
            </a:pPr>
            <a:r>
              <a:rPr lang="es-CO" altLang="es-CO" sz="2200" dirty="0">
                <a:latin typeface="Arial" panose="020B0604020202020204" pitchFamily="34" charset="0"/>
                <a:cs typeface="Arial" panose="020B0604020202020204" pitchFamily="34" charset="0"/>
              </a:rPr>
              <a:t>Solicitud de deberes extras para la continuidad del servicio</a:t>
            </a:r>
            <a:r>
              <a:rPr lang="es-CO" altLang="es-CO" sz="2400" dirty="0">
                <a:latin typeface="Arial" panose="020B0604020202020204" pitchFamily="34" charset="0"/>
                <a:cs typeface="Arial" panose="020B0604020202020204" pitchFamily="34" charset="0"/>
              </a:rPr>
              <a:t>.</a:t>
            </a:r>
            <a:endParaRPr lang="es-ES" altLang="es-CO" sz="2400" dirty="0">
              <a:latin typeface="Arial" panose="020B0604020202020204" pitchFamily="34" charset="0"/>
              <a:cs typeface="Arial" panose="020B0604020202020204" pitchFamily="34" charset="0"/>
            </a:endParaRPr>
          </a:p>
          <a:p>
            <a:endParaRPr lang="es-CO" dirty="0"/>
          </a:p>
        </p:txBody>
      </p:sp>
      <p:sp>
        <p:nvSpPr>
          <p:cNvPr id="4" name="3 Marcador de contenido"/>
          <p:cNvSpPr>
            <a:spLocks noGrp="1"/>
          </p:cNvSpPr>
          <p:nvPr>
            <p:ph sz="half" idx="2"/>
          </p:nvPr>
        </p:nvSpPr>
        <p:spPr/>
        <p:txBody>
          <a:bodyPr>
            <a:normAutofit/>
          </a:bodyPr>
          <a:lstStyle/>
          <a:p>
            <a:pPr marL="749300" indent="-749300" algn="just">
              <a:lnSpc>
                <a:spcPct val="80000"/>
              </a:lnSpc>
              <a:buClr>
                <a:srgbClr val="000099"/>
              </a:buClr>
              <a:buFontTx/>
              <a:buAutoNum type="arabicPeriod" startAt="5"/>
            </a:pPr>
            <a:r>
              <a:rPr lang="es-CO" altLang="es-CO" sz="2000" dirty="0">
                <a:latin typeface="Arial" charset="0"/>
                <a:cs typeface="Arial" charset="0"/>
              </a:rPr>
              <a:t>Terminar el contrato de trabajo por justa causa (C.S.T)</a:t>
            </a:r>
          </a:p>
          <a:p>
            <a:pPr marL="749300" indent="-749300" algn="just">
              <a:lnSpc>
                <a:spcPct val="80000"/>
              </a:lnSpc>
              <a:buClr>
                <a:srgbClr val="000099"/>
              </a:buClr>
              <a:buFontTx/>
              <a:buAutoNum type="arabicPeriod" startAt="5"/>
            </a:pPr>
            <a:r>
              <a:rPr lang="es-CO" altLang="es-CO" sz="2000" dirty="0">
                <a:latin typeface="Arial" charset="0"/>
                <a:cs typeface="Arial" charset="0"/>
              </a:rPr>
              <a:t>Exigir cumplimiento de Deberes y obligaciones del C.S.T </a:t>
            </a:r>
            <a:r>
              <a:rPr lang="es-CO" altLang="es-CO" sz="2000" dirty="0" err="1">
                <a:latin typeface="Arial" charset="0"/>
                <a:cs typeface="Arial" charset="0"/>
              </a:rPr>
              <a:t>Arts</a:t>
            </a:r>
            <a:r>
              <a:rPr lang="es-CO" altLang="es-CO" sz="2000" dirty="0">
                <a:latin typeface="Arial" charset="0"/>
                <a:cs typeface="Arial" charset="0"/>
              </a:rPr>
              <a:t> 55 al 57 y 59 – 60.</a:t>
            </a:r>
          </a:p>
          <a:p>
            <a:pPr marL="749300" indent="-749300" algn="just">
              <a:lnSpc>
                <a:spcPct val="80000"/>
              </a:lnSpc>
              <a:buClr>
                <a:srgbClr val="000099"/>
              </a:buClr>
              <a:buFontTx/>
              <a:buAutoNum type="arabicPeriod" startAt="5"/>
            </a:pPr>
            <a:r>
              <a:rPr lang="es-CO" altLang="es-CO" sz="2000" dirty="0">
                <a:latin typeface="Arial" charset="0"/>
                <a:cs typeface="Arial" charset="0"/>
              </a:rPr>
              <a:t>Exigir cumplimiento de estipulaciones contenidas en contratos y cláusulas de trabajo</a:t>
            </a:r>
            <a:endParaRPr lang="es-CO" sz="2000" dirty="0"/>
          </a:p>
        </p:txBody>
      </p:sp>
      <p:pic>
        <p:nvPicPr>
          <p:cNvPr id="5" name="Picture 6" descr="C:\Users\lmunoz\AppData\Local\Microsoft\Windows\Temporary Internet Files\Content.IE5\2IJP87LY\MCj0230779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6136" y="4537049"/>
            <a:ext cx="1873527" cy="2074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70131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sz="half" idx="2"/>
          </p:nvPr>
        </p:nvSpPr>
        <p:spPr>
          <a:xfrm>
            <a:off x="467544" y="548680"/>
            <a:ext cx="3647256" cy="5577483"/>
          </a:xfrm>
        </p:spPr>
        <p:txBody>
          <a:bodyPr>
            <a:normAutofit fontScale="62500" lnSpcReduction="20000"/>
          </a:bodyPr>
          <a:lstStyle/>
          <a:p>
            <a:pPr marL="0" indent="0" algn="just">
              <a:buFont typeface="Lucida Sans Unicode" pitchFamily="34" charset="0"/>
              <a:buNone/>
            </a:pPr>
            <a:r>
              <a:rPr lang="es-CO" altLang="es-CO" dirty="0">
                <a:latin typeface="Arial" panose="020B0604020202020204" pitchFamily="34" charset="0"/>
                <a:cs typeface="Arial" panose="020B0604020202020204" pitchFamily="34" charset="0"/>
              </a:rPr>
              <a:t>6. Hacer seguimiento a los compromisos adquiridos por las partes involucradas en la queja, verificando su cumplimiento de acuerdo con lo pactado. </a:t>
            </a:r>
          </a:p>
          <a:p>
            <a:pPr marL="0" indent="0" algn="just">
              <a:buFont typeface="Lucida Sans Unicode" pitchFamily="34" charset="0"/>
              <a:buNone/>
            </a:pPr>
            <a:endParaRPr lang="es-CO" altLang="es-CO" dirty="0">
              <a:latin typeface="Arial" panose="020B0604020202020204" pitchFamily="34" charset="0"/>
              <a:cs typeface="Arial" panose="020B0604020202020204" pitchFamily="34" charset="0"/>
            </a:endParaRPr>
          </a:p>
          <a:p>
            <a:pPr marL="0" indent="0" algn="just">
              <a:buNone/>
            </a:pPr>
            <a:r>
              <a:rPr lang="es-CO" altLang="es-CO" dirty="0">
                <a:latin typeface="Arial" panose="020B0604020202020204" pitchFamily="34" charset="0"/>
                <a:cs typeface="Arial" panose="020B0604020202020204" pitchFamily="34" charset="0"/>
              </a:rPr>
              <a:t>7. En aquellos casos en que no se llegue a un acuerdo entre las partes, no se cumplan las recomendaciones formuladas o la conducta persista, el Comité de convivencia Laboral, deberá remitir la queja a la Procuraduría General de la Nación, tratándose del sector público. En el sector privado, el Comité informará a la alta dirección de la empresa, cerrará el caso y el trabajador puede presentar la queja ante el inspector de trabajo o demandar ante el juez competente.</a:t>
            </a:r>
          </a:p>
          <a:p>
            <a:pPr marL="0" indent="0" algn="just">
              <a:buNone/>
            </a:pPr>
            <a:endParaRPr lang="es-CO" altLang="es-CO" dirty="0">
              <a:latin typeface="Arial" panose="020B0604020202020204" pitchFamily="34" charset="0"/>
              <a:cs typeface="Arial" panose="020B0604020202020204" pitchFamily="34" charset="0"/>
            </a:endParaRPr>
          </a:p>
          <a:p>
            <a:pPr marL="0" indent="0" algn="just">
              <a:buNone/>
            </a:pPr>
            <a:r>
              <a:rPr lang="es-CO" altLang="es-CO" dirty="0">
                <a:latin typeface="Arial" panose="020B0604020202020204" pitchFamily="34" charset="0"/>
                <a:cs typeface="Arial" panose="020B0604020202020204" pitchFamily="34" charset="0"/>
              </a:rPr>
              <a:t>8. Presentar a la alta dirección de la entidad pública o la empresa privada las recomendaciones para el desarrollo efectivo de las medidas preventivas y correctivas del acoso laboral, así como el informe anual de resultados de la gestión del comité de convivencia laboral y los informes requeridos por los organismos de control. </a:t>
            </a:r>
          </a:p>
          <a:p>
            <a:pPr marL="0" indent="0" algn="just">
              <a:buFont typeface="Lucida Sans Unicode" pitchFamily="34" charset="0"/>
              <a:buNone/>
            </a:pPr>
            <a:endParaRPr lang="es-CO" altLang="es-CO" dirty="0">
              <a:latin typeface="Arial" panose="020B0604020202020204" pitchFamily="34" charset="0"/>
              <a:cs typeface="Arial" panose="020B0604020202020204" pitchFamily="34" charset="0"/>
            </a:endParaRPr>
          </a:p>
          <a:p>
            <a:pPr marL="0" indent="0" algn="just">
              <a:buFont typeface="Lucida Sans Unicode" pitchFamily="34" charset="0"/>
              <a:buNone/>
            </a:pPr>
            <a:endParaRPr lang="es-CO" altLang="es-CO" dirty="0">
              <a:latin typeface="Arial" panose="020B0604020202020204" pitchFamily="34" charset="0"/>
              <a:cs typeface="Arial" panose="020B0604020202020204" pitchFamily="34" charset="0"/>
            </a:endParaRPr>
          </a:p>
          <a:p>
            <a:endParaRPr lang="es-CO" dirty="0">
              <a:latin typeface="Arial" panose="020B0604020202020204" pitchFamily="34" charset="0"/>
              <a:cs typeface="Arial" panose="020B0604020202020204" pitchFamily="34" charset="0"/>
            </a:endParaRPr>
          </a:p>
        </p:txBody>
      </p:sp>
      <p:sp>
        <p:nvSpPr>
          <p:cNvPr id="6" name="5 Marcador de contenido"/>
          <p:cNvSpPr>
            <a:spLocks noGrp="1"/>
          </p:cNvSpPr>
          <p:nvPr>
            <p:ph sz="quarter" idx="4"/>
          </p:nvPr>
        </p:nvSpPr>
        <p:spPr>
          <a:xfrm>
            <a:off x="4283968" y="548680"/>
            <a:ext cx="3793232" cy="5577483"/>
          </a:xfrm>
        </p:spPr>
        <p:txBody>
          <a:bodyPr>
            <a:normAutofit fontScale="92500"/>
          </a:bodyPr>
          <a:lstStyle/>
          <a:p>
            <a:pPr marL="114300" indent="0" algn="just">
              <a:buNone/>
            </a:pPr>
            <a:r>
              <a:rPr lang="es-CO" altLang="es-CO" sz="2100" dirty="0">
                <a:latin typeface="Arial" panose="020B0604020202020204" pitchFamily="34" charset="0"/>
                <a:cs typeface="Arial" panose="020B0604020202020204" pitchFamily="34" charset="0"/>
              </a:rPr>
              <a:t>9. Hacer seguimiento al cumplimiento de las recomendaciones dadas por el Comité de Convivencia a las dependencias de gestión del recurso humano y salud ocupacional de las empresas e instituciones públicas y privadas.</a:t>
            </a:r>
          </a:p>
          <a:p>
            <a:pPr marL="114300" indent="0" algn="just">
              <a:buNone/>
            </a:pPr>
            <a:endParaRPr lang="es-CO" sz="2100" dirty="0">
              <a:latin typeface="Arial" panose="020B0604020202020204" pitchFamily="34" charset="0"/>
              <a:cs typeface="Arial" panose="020B0604020202020204" pitchFamily="34" charset="0"/>
            </a:endParaRPr>
          </a:p>
          <a:p>
            <a:pPr marL="114300" indent="0" algn="just">
              <a:buNone/>
            </a:pPr>
            <a:r>
              <a:rPr lang="es-CO" sz="2100" dirty="0">
                <a:latin typeface="Arial" panose="020B0604020202020204" pitchFamily="34" charset="0"/>
                <a:cs typeface="Arial" panose="020B0604020202020204" pitchFamily="34" charset="0"/>
              </a:rPr>
              <a:t>10. Elaborar informes trimestrales sobre la gestión del Comité que incluya estadísticas de las quejas, seguimiento de los casos y recomendaciones, los cuales serán presentados a la alta dirección de la entidad pública o empresa privada. </a:t>
            </a:r>
          </a:p>
          <a:p>
            <a:pPr marL="114300" indent="0">
              <a:buNone/>
            </a:pPr>
            <a:endParaRPr lang="es-CO" dirty="0"/>
          </a:p>
        </p:txBody>
      </p:sp>
    </p:spTree>
    <p:extLst>
      <p:ext uri="{BB962C8B-B14F-4D97-AF65-F5344CB8AC3E}">
        <p14:creationId xmlns:p14="http://schemas.microsoft.com/office/powerpoint/2010/main" val="15196338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sz="3600" b="1" dirty="0">
                <a:solidFill>
                  <a:schemeClr val="tx1"/>
                </a:solidFill>
                <a:effectLst>
                  <a:outerShdw blurRad="38100" dist="38100" dir="2700000" algn="tl">
                    <a:srgbClr val="C0C0C0"/>
                  </a:outerShdw>
                </a:effectLst>
                <a:latin typeface="Arial" pitchFamily="34" charset="0"/>
                <a:cs typeface="Arial" pitchFamily="34" charset="0"/>
              </a:rPr>
              <a:t>LEY 1010 DE 2006</a:t>
            </a:r>
            <a:br>
              <a:rPr lang="es-ES" sz="3600" dirty="0">
                <a:solidFill>
                  <a:schemeClr val="tx1"/>
                </a:solidFill>
                <a:effectLst>
                  <a:outerShdw blurRad="38100" dist="38100" dir="2700000" algn="tl">
                    <a:srgbClr val="C0C0C0"/>
                  </a:outerShdw>
                </a:effectLst>
                <a:latin typeface="Arial" pitchFamily="34" charset="0"/>
                <a:cs typeface="Arial" pitchFamily="34" charset="0"/>
              </a:rPr>
            </a:br>
            <a:r>
              <a:rPr lang="es-ES" sz="3600" b="1" dirty="0">
                <a:solidFill>
                  <a:schemeClr val="tx1"/>
                </a:solidFill>
                <a:effectLst>
                  <a:outerShdw blurRad="38100" dist="38100" dir="2700000" algn="tl">
                    <a:srgbClr val="C0C0C0"/>
                  </a:outerShdw>
                </a:effectLst>
                <a:latin typeface="Arial" pitchFamily="34" charset="0"/>
                <a:cs typeface="Arial" pitchFamily="34" charset="0"/>
              </a:rPr>
              <a:t>SANCIONES</a:t>
            </a:r>
            <a:endParaRPr lang="es-CO" sz="3600" dirty="0">
              <a:solidFill>
                <a:schemeClr val="tx1"/>
              </a:solidFill>
            </a:endParaRPr>
          </a:p>
        </p:txBody>
      </p:sp>
      <p:sp>
        <p:nvSpPr>
          <p:cNvPr id="3" name="2 Marcador de contenido"/>
          <p:cNvSpPr>
            <a:spLocks noGrp="1"/>
          </p:cNvSpPr>
          <p:nvPr>
            <p:ph sz="half" idx="1"/>
          </p:nvPr>
        </p:nvSpPr>
        <p:spPr/>
        <p:txBody>
          <a:bodyPr>
            <a:normAutofit fontScale="62500" lnSpcReduction="20000"/>
          </a:bodyPr>
          <a:lstStyle/>
          <a:p>
            <a:pPr marL="434975" indent="-434975" algn="just">
              <a:lnSpc>
                <a:spcPct val="90000"/>
              </a:lnSpc>
            </a:pPr>
            <a:r>
              <a:rPr lang="es-ES" altLang="es-CO" dirty="0">
                <a:latin typeface="Arial" charset="0"/>
                <a:cs typeface="Arial" charset="0"/>
              </a:rPr>
              <a:t>Cometida por servidor público, falta gravísima del código disciplinario único.</a:t>
            </a:r>
          </a:p>
          <a:p>
            <a:pPr marL="434975" indent="-434975" algn="just">
              <a:lnSpc>
                <a:spcPct val="90000"/>
              </a:lnSpc>
            </a:pPr>
            <a:r>
              <a:rPr lang="es-ES" altLang="es-CO" dirty="0">
                <a:latin typeface="Arial" charset="0"/>
                <a:cs typeface="Arial" charset="0"/>
              </a:rPr>
              <a:t>Terminación del contrato sin justa causa cuando el trabajador renuncie o abandone el cargo. Indemnización Art. 64 C.S.T</a:t>
            </a:r>
          </a:p>
          <a:p>
            <a:pPr marL="434975" indent="-434975" algn="just">
              <a:lnSpc>
                <a:spcPct val="90000"/>
              </a:lnSpc>
            </a:pPr>
            <a:r>
              <a:rPr lang="es-ES" altLang="es-CO" dirty="0">
                <a:latin typeface="Arial" charset="0"/>
                <a:cs typeface="Arial" charset="0"/>
              </a:rPr>
              <a:t>Multa entre 2 y 10 </a:t>
            </a:r>
            <a:r>
              <a:rPr lang="es-ES" altLang="es-CO" dirty="0" err="1">
                <a:latin typeface="Arial" charset="0"/>
                <a:cs typeface="Arial" charset="0"/>
              </a:rPr>
              <a:t>smmlv</a:t>
            </a:r>
            <a:r>
              <a:rPr lang="es-ES" altLang="es-CO" dirty="0">
                <a:latin typeface="Arial" charset="0"/>
                <a:cs typeface="Arial" charset="0"/>
              </a:rPr>
              <a:t> para quien lo realice y la persona que lo tolere. </a:t>
            </a:r>
          </a:p>
          <a:p>
            <a:endParaRPr lang="es-CO" dirty="0"/>
          </a:p>
        </p:txBody>
      </p:sp>
      <p:sp>
        <p:nvSpPr>
          <p:cNvPr id="4" name="3 Marcador de contenido"/>
          <p:cNvSpPr>
            <a:spLocks noGrp="1"/>
          </p:cNvSpPr>
          <p:nvPr>
            <p:ph sz="half" idx="2"/>
          </p:nvPr>
        </p:nvSpPr>
        <p:spPr/>
        <p:txBody>
          <a:bodyPr>
            <a:normAutofit fontScale="62500" lnSpcReduction="20000"/>
          </a:bodyPr>
          <a:lstStyle/>
          <a:p>
            <a:pPr marL="434975" indent="-434975" algn="just">
              <a:lnSpc>
                <a:spcPct val="90000"/>
              </a:lnSpc>
            </a:pPr>
            <a:r>
              <a:rPr lang="es-ES" altLang="es-CO" dirty="0">
                <a:latin typeface="Arial" charset="0"/>
                <a:cs typeface="Arial" charset="0"/>
              </a:rPr>
              <a:t>Pagar hasta el 50% a EPS y ARP por el tratamiento de EP y demás secuelas originadas en el Acoso Laboral</a:t>
            </a:r>
          </a:p>
          <a:p>
            <a:pPr marL="434975" indent="-434975" algn="just">
              <a:lnSpc>
                <a:spcPct val="90000"/>
              </a:lnSpc>
            </a:pPr>
            <a:r>
              <a:rPr lang="es-CO" altLang="es-CO" dirty="0">
                <a:latin typeface="Arial" charset="0"/>
                <a:cs typeface="Arial" charset="0"/>
              </a:rPr>
              <a:t>Multas entre 2 y 10 SLMV legales mensuales para la persona que realice el acoso y la empresa que lo tolere.</a:t>
            </a:r>
          </a:p>
          <a:p>
            <a:pPr marL="434975" indent="-434975" algn="just">
              <a:lnSpc>
                <a:spcPct val="90000"/>
              </a:lnSpc>
            </a:pPr>
            <a:r>
              <a:rPr lang="es-ES" altLang="es-CO" dirty="0">
                <a:latin typeface="Arial" charset="0"/>
                <a:cs typeface="Arial" charset="0"/>
              </a:rPr>
              <a:t>Justa causa para la terminación del contrato de trabajo por parte del trabajador particular y también será justa causa de terminación o no renovación del contrato de trabajo cuando el acoso sea ejercido por un compañero de trabajo o un subalterno.</a:t>
            </a:r>
          </a:p>
          <a:p>
            <a:endParaRPr lang="es-CO" dirty="0"/>
          </a:p>
        </p:txBody>
      </p:sp>
      <p:pic>
        <p:nvPicPr>
          <p:cNvPr id="5" name="Picture 4" descr="C:\Users\lmunoz\AppData\Local\Microsoft\Windows\Temporary Internet Files\Content.IE5\LKVX0W9W\MCj0231649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624" y="3935518"/>
            <a:ext cx="2951940" cy="205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11340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60648"/>
            <a:ext cx="7620000" cy="1143000"/>
          </a:xfrm>
        </p:spPr>
        <p:txBody>
          <a:bodyPr/>
          <a:lstStyle/>
          <a:p>
            <a:pPr algn="ctr"/>
            <a:r>
              <a:rPr lang="es-CO" sz="3200" b="1" dirty="0">
                <a:solidFill>
                  <a:schemeClr val="tx1"/>
                </a:solidFill>
                <a:latin typeface="Arial" pitchFamily="34" charset="0"/>
                <a:cs typeface="Arial" pitchFamily="34" charset="0"/>
              </a:rPr>
              <a:t>A QUIEN SE PRESENTA LA QUEJA DE </a:t>
            </a:r>
            <a:br>
              <a:rPr lang="es-CO" sz="3200" b="1" dirty="0">
                <a:solidFill>
                  <a:schemeClr val="tx1"/>
                </a:solidFill>
                <a:latin typeface="Arial" pitchFamily="34" charset="0"/>
                <a:cs typeface="Arial" pitchFamily="34" charset="0"/>
              </a:rPr>
            </a:br>
            <a:r>
              <a:rPr lang="es-CO" sz="3200" b="1" dirty="0">
                <a:solidFill>
                  <a:schemeClr val="tx1"/>
                </a:solidFill>
                <a:latin typeface="Arial" pitchFamily="34" charset="0"/>
                <a:cs typeface="Arial" pitchFamily="34" charset="0"/>
              </a:rPr>
              <a:t>ACOSO LABORAL</a:t>
            </a:r>
            <a:endParaRPr lang="es-CO" sz="3200" b="1" dirty="0">
              <a:solidFill>
                <a:schemeClr val="tx1"/>
              </a:solidFill>
            </a:endParaRPr>
          </a:p>
        </p:txBody>
      </p:sp>
      <p:sp>
        <p:nvSpPr>
          <p:cNvPr id="3" name="2 Marcador de contenido"/>
          <p:cNvSpPr>
            <a:spLocks noGrp="1"/>
          </p:cNvSpPr>
          <p:nvPr>
            <p:ph idx="1"/>
          </p:nvPr>
        </p:nvSpPr>
        <p:spPr/>
        <p:txBody>
          <a:bodyPr/>
          <a:lstStyle/>
          <a:p>
            <a:pPr marL="421984" indent="-421984" algn="just" eaLnBrk="0" hangingPunct="0">
              <a:buSzPct val="67000"/>
              <a:buBlip>
                <a:blip r:embed="rId2"/>
              </a:buBlip>
              <a:defRPr/>
            </a:pPr>
            <a:r>
              <a:rPr lang="es-CO" sz="2800" dirty="0">
                <a:latin typeface="Arial" pitchFamily="34" charset="0"/>
                <a:cs typeface="Arial" pitchFamily="34" charset="0"/>
              </a:rPr>
              <a:t>Comité de Convivencia Laboral</a:t>
            </a:r>
          </a:p>
          <a:p>
            <a:pPr marL="421984" indent="-421984" algn="just" eaLnBrk="0" hangingPunct="0">
              <a:buSzPct val="67000"/>
              <a:buBlip>
                <a:blip r:embed="rId2"/>
              </a:buBlip>
              <a:defRPr/>
            </a:pPr>
            <a:r>
              <a:rPr lang="es-CO" sz="2800" dirty="0">
                <a:latin typeface="Arial" pitchFamily="34" charset="0"/>
                <a:cs typeface="Arial" pitchFamily="34" charset="0"/>
              </a:rPr>
              <a:t>Inspectores de Trabajo</a:t>
            </a:r>
          </a:p>
          <a:p>
            <a:pPr marL="421984" indent="-421984" algn="ctr" eaLnBrk="0" hangingPunct="0">
              <a:buSzPct val="67000"/>
              <a:buBlip>
                <a:blip r:embed="rId2"/>
              </a:buBlip>
              <a:defRPr/>
            </a:pPr>
            <a:endParaRPr lang="es-CO" sz="2400" i="1" dirty="0">
              <a:latin typeface="Arial" pitchFamily="34" charset="0"/>
              <a:cs typeface="Arial" pitchFamily="34" charset="0"/>
            </a:endParaRPr>
          </a:p>
          <a:p>
            <a:pPr algn="ctr">
              <a:defRPr/>
            </a:pPr>
            <a:endParaRPr lang="es-CO" sz="2400" i="1" dirty="0">
              <a:latin typeface="Arial" pitchFamily="34" charset="0"/>
              <a:cs typeface="Arial" pitchFamily="34" charset="0"/>
            </a:endParaRPr>
          </a:p>
          <a:p>
            <a:pPr algn="ctr">
              <a:defRPr/>
            </a:pPr>
            <a:r>
              <a:rPr lang="es-CO" sz="2400" i="1" dirty="0">
                <a:latin typeface="Arial" pitchFamily="34" charset="0"/>
                <a:cs typeface="Arial" pitchFamily="34" charset="0"/>
              </a:rPr>
              <a:t>Toda denuncia debe dirigirse por escrito, en donde se detallen los hechos denunciados y anexar las pruebas y evidencias del acoso</a:t>
            </a:r>
          </a:p>
          <a:p>
            <a:endParaRPr lang="es-CO" dirty="0"/>
          </a:p>
        </p:txBody>
      </p:sp>
      <p:pic>
        <p:nvPicPr>
          <p:cNvPr id="4" name="Picture 2" descr="https://encrypted-tbn0.google.com/images?q=tbn:ANd9GcSseNHQrw6_cSFA01uoH2a5iuhpwp4XlGnW8Z7CWpcDQfQfIDhG4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0233" y="1196752"/>
            <a:ext cx="1626930" cy="223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96348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altLang="es-CO" sz="3200" b="1" dirty="0">
                <a:solidFill>
                  <a:schemeClr val="tx1"/>
                </a:solidFill>
                <a:latin typeface="Arial" charset="0"/>
                <a:cs typeface="Arial" charset="0"/>
              </a:rPr>
              <a:t>PROCEDIMIENTO SANCIONATORIO (ANTE JUECES DEL TRABAJO)</a:t>
            </a:r>
            <a:br>
              <a:rPr lang="es-ES" altLang="es-CO" sz="4800" b="1" dirty="0">
                <a:latin typeface="Arial" charset="0"/>
                <a:cs typeface="Arial" charset="0"/>
              </a:rPr>
            </a:br>
            <a:endParaRPr lang="es-CO" dirty="0"/>
          </a:p>
        </p:txBody>
      </p:sp>
      <p:sp>
        <p:nvSpPr>
          <p:cNvPr id="5" name="Text Box 6"/>
          <p:cNvSpPr txBox="1">
            <a:spLocks noChangeArrowheads="1"/>
          </p:cNvSpPr>
          <p:nvPr/>
        </p:nvSpPr>
        <p:spPr bwMode="auto">
          <a:xfrm>
            <a:off x="450162" y="2924941"/>
            <a:ext cx="2261642" cy="667627"/>
          </a:xfrm>
          <a:prstGeom prst="rect">
            <a:avLst/>
          </a:prstGeom>
          <a:solidFill>
            <a:schemeClr val="bg1"/>
          </a:solidFill>
          <a:ln w="9525">
            <a:solidFill>
              <a:schemeClr val="bg1"/>
            </a:solidFill>
            <a:miter lim="800000"/>
            <a:headEnd/>
            <a:tailEnd/>
          </a:ln>
        </p:spPr>
        <p:txBody>
          <a:bodyPr wrap="square" lIns="112529" tIns="56265" rIns="112529" bIns="56265">
            <a:spAutoFit/>
          </a:bodyPr>
          <a:lstStyle>
            <a:lvl1pPr eaLnBrk="0" hangingPunct="0">
              <a:defRPr sz="1500" b="1">
                <a:solidFill>
                  <a:schemeClr val="tx1"/>
                </a:solidFill>
                <a:latin typeface="Lucida Sans Unicode" pitchFamily="34" charset="0"/>
              </a:defRPr>
            </a:lvl1pPr>
            <a:lvl2pPr marL="742950" indent="-285750" eaLnBrk="0" hangingPunct="0">
              <a:defRPr sz="1500" b="1">
                <a:solidFill>
                  <a:schemeClr val="tx1"/>
                </a:solidFill>
                <a:latin typeface="Lucida Sans Unicode" pitchFamily="34" charset="0"/>
              </a:defRPr>
            </a:lvl2pPr>
            <a:lvl3pPr marL="1143000" indent="-228600" eaLnBrk="0" hangingPunct="0">
              <a:defRPr sz="1500" b="1">
                <a:solidFill>
                  <a:schemeClr val="tx1"/>
                </a:solidFill>
                <a:latin typeface="Lucida Sans Unicode" pitchFamily="34" charset="0"/>
              </a:defRPr>
            </a:lvl3pPr>
            <a:lvl4pPr marL="1600200" indent="-228600" eaLnBrk="0" hangingPunct="0">
              <a:defRPr sz="1500" b="1">
                <a:solidFill>
                  <a:schemeClr val="tx1"/>
                </a:solidFill>
                <a:latin typeface="Lucida Sans Unicode" pitchFamily="34" charset="0"/>
              </a:defRPr>
            </a:lvl4pPr>
            <a:lvl5pPr marL="2057400" indent="-228600" eaLnBrk="0" hangingPunct="0">
              <a:defRPr sz="1500" b="1">
                <a:solidFill>
                  <a:schemeClr val="tx1"/>
                </a:solidFill>
                <a:latin typeface="Lucida Sans Unicode" pitchFamily="34" charset="0"/>
              </a:defRPr>
            </a:lvl5pPr>
            <a:lvl6pPr marL="25146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6pPr>
            <a:lvl7pPr marL="29718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7pPr>
            <a:lvl8pPr marL="34290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8pPr>
            <a:lvl9pPr marL="38862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9pPr>
          </a:lstStyle>
          <a:p>
            <a:pPr algn="ctr">
              <a:spcBef>
                <a:spcPct val="50000"/>
              </a:spcBef>
            </a:pPr>
            <a:r>
              <a:rPr lang="es-CO" altLang="es-CO" sz="1200" b="0" dirty="0">
                <a:solidFill>
                  <a:srgbClr val="000000"/>
                </a:solidFill>
                <a:latin typeface="Arial" charset="0"/>
                <a:cs typeface="Arial" charset="0"/>
              </a:rPr>
              <a:t>NOTIFICACION AL ACUSADO = 5 DIAS DESPUES DE LA QUEJA</a:t>
            </a:r>
            <a:endParaRPr lang="es-ES" altLang="es-CO" sz="1200" b="0" dirty="0">
              <a:solidFill>
                <a:srgbClr val="000000"/>
              </a:solidFill>
              <a:latin typeface="Arial" charset="0"/>
              <a:cs typeface="Arial" charset="0"/>
            </a:endParaRPr>
          </a:p>
        </p:txBody>
      </p:sp>
      <p:sp>
        <p:nvSpPr>
          <p:cNvPr id="6" name="13 Flecha derecha"/>
          <p:cNvSpPr>
            <a:spLocks noChangeArrowheads="1"/>
          </p:cNvSpPr>
          <p:nvPr/>
        </p:nvSpPr>
        <p:spPr bwMode="auto">
          <a:xfrm flipV="1">
            <a:off x="2987825" y="3088513"/>
            <a:ext cx="648072" cy="340485"/>
          </a:xfrm>
          <a:prstGeom prst="rightArrow">
            <a:avLst>
              <a:gd name="adj1" fmla="val 50000"/>
              <a:gd name="adj2" fmla="val 49976"/>
            </a:avLst>
          </a:prstGeom>
          <a:solidFill>
            <a:srgbClr val="99FF33"/>
          </a:solidFill>
          <a:ln>
            <a:noFill/>
          </a:ln>
          <a:extLst>
            <a:ext uri="{91240B29-F687-4F45-9708-019B960494DF}">
              <a14:hiddenLine xmlns:a14="http://schemas.microsoft.com/office/drawing/2010/main" w="9525" algn="ctr">
                <a:solidFill>
                  <a:srgbClr val="000000"/>
                </a:solidFill>
                <a:round/>
                <a:headEnd/>
                <a:tailEnd/>
              </a14:hiddenLine>
            </a:ext>
          </a:extLst>
        </p:spPr>
        <p:txBody>
          <a:bodyPr lIns="112529" tIns="56265" rIns="112529" bIns="56265" anchor="b"/>
          <a:lstStyle>
            <a:lvl1pPr eaLnBrk="0" hangingPunct="0">
              <a:defRPr sz="1500" b="1">
                <a:solidFill>
                  <a:schemeClr val="tx1"/>
                </a:solidFill>
                <a:latin typeface="Lucida Sans Unicode" pitchFamily="34" charset="0"/>
              </a:defRPr>
            </a:lvl1pPr>
            <a:lvl2pPr marL="742950" indent="-285750" eaLnBrk="0" hangingPunct="0">
              <a:defRPr sz="1500" b="1">
                <a:solidFill>
                  <a:schemeClr val="tx1"/>
                </a:solidFill>
                <a:latin typeface="Lucida Sans Unicode" pitchFamily="34" charset="0"/>
              </a:defRPr>
            </a:lvl2pPr>
            <a:lvl3pPr marL="1143000" indent="-228600" eaLnBrk="0" hangingPunct="0">
              <a:defRPr sz="1500" b="1">
                <a:solidFill>
                  <a:schemeClr val="tx1"/>
                </a:solidFill>
                <a:latin typeface="Lucida Sans Unicode" pitchFamily="34" charset="0"/>
              </a:defRPr>
            </a:lvl3pPr>
            <a:lvl4pPr marL="1600200" indent="-228600" eaLnBrk="0" hangingPunct="0">
              <a:defRPr sz="1500" b="1">
                <a:solidFill>
                  <a:schemeClr val="tx1"/>
                </a:solidFill>
                <a:latin typeface="Lucida Sans Unicode" pitchFamily="34" charset="0"/>
              </a:defRPr>
            </a:lvl4pPr>
            <a:lvl5pPr marL="2057400" indent="-228600" eaLnBrk="0" hangingPunct="0">
              <a:defRPr sz="1500" b="1">
                <a:solidFill>
                  <a:schemeClr val="tx1"/>
                </a:solidFill>
                <a:latin typeface="Lucida Sans Unicode" pitchFamily="34" charset="0"/>
              </a:defRPr>
            </a:lvl5pPr>
            <a:lvl6pPr marL="25146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6pPr>
            <a:lvl7pPr marL="29718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7pPr>
            <a:lvl8pPr marL="34290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8pPr>
            <a:lvl9pPr marL="38862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9pPr>
          </a:lstStyle>
          <a:p>
            <a:pPr eaLnBrk="1" hangingPunct="1"/>
            <a:endParaRPr lang="es-CO" altLang="es-CO">
              <a:cs typeface="Arial" charset="0"/>
            </a:endParaRPr>
          </a:p>
        </p:txBody>
      </p:sp>
      <p:sp>
        <p:nvSpPr>
          <p:cNvPr id="7" name="6 Rectángulo"/>
          <p:cNvSpPr/>
          <p:nvPr/>
        </p:nvSpPr>
        <p:spPr>
          <a:xfrm>
            <a:off x="3995936" y="2843255"/>
            <a:ext cx="1800200" cy="830997"/>
          </a:xfrm>
          <a:prstGeom prst="rect">
            <a:avLst/>
          </a:prstGeom>
        </p:spPr>
        <p:txBody>
          <a:bodyPr wrap="square">
            <a:spAutoFit/>
          </a:bodyPr>
          <a:lstStyle/>
          <a:p>
            <a:pPr algn="ctr">
              <a:spcBef>
                <a:spcPct val="50000"/>
              </a:spcBef>
            </a:pPr>
            <a:r>
              <a:rPr lang="es-CO" altLang="es-CO" sz="1200" dirty="0">
                <a:solidFill>
                  <a:srgbClr val="000000"/>
                </a:solidFill>
                <a:latin typeface="Arial" charset="0"/>
                <a:cs typeface="Arial" charset="0"/>
              </a:rPr>
              <a:t>CITACIÓN A AUDIENCIA = 30 DIAS DESPUES DE LA QUEJA</a:t>
            </a:r>
            <a:endParaRPr lang="es-ES" altLang="es-CO" sz="1200" dirty="0">
              <a:solidFill>
                <a:srgbClr val="000000"/>
              </a:solidFill>
              <a:latin typeface="Arial" charset="0"/>
              <a:cs typeface="Arial" charset="0"/>
            </a:endParaRPr>
          </a:p>
        </p:txBody>
      </p:sp>
      <p:sp>
        <p:nvSpPr>
          <p:cNvPr id="8" name="13 Flecha derecha"/>
          <p:cNvSpPr>
            <a:spLocks noChangeArrowheads="1"/>
          </p:cNvSpPr>
          <p:nvPr/>
        </p:nvSpPr>
        <p:spPr bwMode="auto">
          <a:xfrm flipV="1">
            <a:off x="5724128" y="3022177"/>
            <a:ext cx="648072" cy="340485"/>
          </a:xfrm>
          <a:prstGeom prst="rightArrow">
            <a:avLst>
              <a:gd name="adj1" fmla="val 50000"/>
              <a:gd name="adj2" fmla="val 49976"/>
            </a:avLst>
          </a:prstGeom>
          <a:solidFill>
            <a:srgbClr val="99FF33"/>
          </a:solidFill>
          <a:ln>
            <a:noFill/>
          </a:ln>
          <a:extLst>
            <a:ext uri="{91240B29-F687-4F45-9708-019B960494DF}">
              <a14:hiddenLine xmlns:a14="http://schemas.microsoft.com/office/drawing/2010/main" w="9525" algn="ctr">
                <a:solidFill>
                  <a:srgbClr val="000000"/>
                </a:solidFill>
                <a:round/>
                <a:headEnd/>
                <a:tailEnd/>
              </a14:hiddenLine>
            </a:ext>
          </a:extLst>
        </p:spPr>
        <p:txBody>
          <a:bodyPr lIns="112529" tIns="56265" rIns="112529" bIns="56265" anchor="b"/>
          <a:lstStyle>
            <a:lvl1pPr eaLnBrk="0" hangingPunct="0">
              <a:defRPr sz="1500" b="1">
                <a:solidFill>
                  <a:schemeClr val="tx1"/>
                </a:solidFill>
                <a:latin typeface="Lucida Sans Unicode" pitchFamily="34" charset="0"/>
              </a:defRPr>
            </a:lvl1pPr>
            <a:lvl2pPr marL="742950" indent="-285750" eaLnBrk="0" hangingPunct="0">
              <a:defRPr sz="1500" b="1">
                <a:solidFill>
                  <a:schemeClr val="tx1"/>
                </a:solidFill>
                <a:latin typeface="Lucida Sans Unicode" pitchFamily="34" charset="0"/>
              </a:defRPr>
            </a:lvl2pPr>
            <a:lvl3pPr marL="1143000" indent="-228600" eaLnBrk="0" hangingPunct="0">
              <a:defRPr sz="1500" b="1">
                <a:solidFill>
                  <a:schemeClr val="tx1"/>
                </a:solidFill>
                <a:latin typeface="Lucida Sans Unicode" pitchFamily="34" charset="0"/>
              </a:defRPr>
            </a:lvl3pPr>
            <a:lvl4pPr marL="1600200" indent="-228600" eaLnBrk="0" hangingPunct="0">
              <a:defRPr sz="1500" b="1">
                <a:solidFill>
                  <a:schemeClr val="tx1"/>
                </a:solidFill>
                <a:latin typeface="Lucida Sans Unicode" pitchFamily="34" charset="0"/>
              </a:defRPr>
            </a:lvl4pPr>
            <a:lvl5pPr marL="2057400" indent="-228600" eaLnBrk="0" hangingPunct="0">
              <a:defRPr sz="1500" b="1">
                <a:solidFill>
                  <a:schemeClr val="tx1"/>
                </a:solidFill>
                <a:latin typeface="Lucida Sans Unicode" pitchFamily="34" charset="0"/>
              </a:defRPr>
            </a:lvl5pPr>
            <a:lvl6pPr marL="25146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6pPr>
            <a:lvl7pPr marL="29718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7pPr>
            <a:lvl8pPr marL="34290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8pPr>
            <a:lvl9pPr marL="38862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9pPr>
          </a:lstStyle>
          <a:p>
            <a:pPr eaLnBrk="1" hangingPunct="1"/>
            <a:endParaRPr lang="es-CO" altLang="es-CO">
              <a:cs typeface="Arial" charset="0"/>
            </a:endParaRPr>
          </a:p>
        </p:txBody>
      </p:sp>
      <p:sp>
        <p:nvSpPr>
          <p:cNvPr id="9" name="Text Box 7"/>
          <p:cNvSpPr txBox="1">
            <a:spLocks noChangeArrowheads="1"/>
          </p:cNvSpPr>
          <p:nvPr/>
        </p:nvSpPr>
        <p:spPr bwMode="auto">
          <a:xfrm>
            <a:off x="6876255" y="2941594"/>
            <a:ext cx="1489075" cy="501650"/>
          </a:xfrm>
          <a:prstGeom prst="rect">
            <a:avLst/>
          </a:prstGeom>
          <a:solidFill>
            <a:schemeClr val="bg1"/>
          </a:solidFill>
          <a:ln w="9525">
            <a:solidFill>
              <a:schemeClr val="bg1"/>
            </a:solidFill>
            <a:miter lim="800000"/>
            <a:headEnd/>
            <a:tailEnd/>
          </a:ln>
        </p:spPr>
        <p:txBody>
          <a:bodyPr wrap="square" lIns="112529" tIns="56265" rIns="112529" bIns="56265">
            <a:spAutoFit/>
          </a:bodyPr>
          <a:lstStyle>
            <a:lvl1pPr eaLnBrk="0" hangingPunct="0">
              <a:defRPr sz="1500" b="1">
                <a:solidFill>
                  <a:schemeClr val="tx1"/>
                </a:solidFill>
                <a:latin typeface="Lucida Sans Unicode" pitchFamily="34" charset="0"/>
              </a:defRPr>
            </a:lvl1pPr>
            <a:lvl2pPr marL="742950" indent="-285750" eaLnBrk="0" hangingPunct="0">
              <a:defRPr sz="1500" b="1">
                <a:solidFill>
                  <a:schemeClr val="tx1"/>
                </a:solidFill>
                <a:latin typeface="Lucida Sans Unicode" pitchFamily="34" charset="0"/>
              </a:defRPr>
            </a:lvl2pPr>
            <a:lvl3pPr marL="1143000" indent="-228600" eaLnBrk="0" hangingPunct="0">
              <a:defRPr sz="1500" b="1">
                <a:solidFill>
                  <a:schemeClr val="tx1"/>
                </a:solidFill>
                <a:latin typeface="Lucida Sans Unicode" pitchFamily="34" charset="0"/>
              </a:defRPr>
            </a:lvl3pPr>
            <a:lvl4pPr marL="1600200" indent="-228600" eaLnBrk="0" hangingPunct="0">
              <a:defRPr sz="1500" b="1">
                <a:solidFill>
                  <a:schemeClr val="tx1"/>
                </a:solidFill>
                <a:latin typeface="Lucida Sans Unicode" pitchFamily="34" charset="0"/>
              </a:defRPr>
            </a:lvl4pPr>
            <a:lvl5pPr marL="2057400" indent="-228600" eaLnBrk="0" hangingPunct="0">
              <a:defRPr sz="1500" b="1">
                <a:solidFill>
                  <a:schemeClr val="tx1"/>
                </a:solidFill>
                <a:latin typeface="Lucida Sans Unicode" pitchFamily="34" charset="0"/>
              </a:defRPr>
            </a:lvl5pPr>
            <a:lvl6pPr marL="25146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6pPr>
            <a:lvl7pPr marL="29718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7pPr>
            <a:lvl8pPr marL="34290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8pPr>
            <a:lvl9pPr marL="38862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9pPr>
          </a:lstStyle>
          <a:p>
            <a:pPr algn="ctr">
              <a:spcBef>
                <a:spcPct val="50000"/>
              </a:spcBef>
            </a:pPr>
            <a:r>
              <a:rPr lang="es-CO" altLang="es-CO" sz="2500" dirty="0">
                <a:solidFill>
                  <a:srgbClr val="000000"/>
                </a:solidFill>
                <a:latin typeface="Arial" charset="0"/>
                <a:cs typeface="Arial" charset="0"/>
              </a:rPr>
              <a:t>FALLO</a:t>
            </a:r>
            <a:endParaRPr lang="es-ES" altLang="es-CO" sz="2500" dirty="0">
              <a:solidFill>
                <a:srgbClr val="000000"/>
              </a:solidFill>
              <a:latin typeface="Arial" charset="0"/>
              <a:cs typeface="Arial" charset="0"/>
            </a:endParaRPr>
          </a:p>
        </p:txBody>
      </p:sp>
      <p:sp>
        <p:nvSpPr>
          <p:cNvPr id="11" name="15 Flecha derecha"/>
          <p:cNvSpPr>
            <a:spLocks noChangeArrowheads="1"/>
          </p:cNvSpPr>
          <p:nvPr/>
        </p:nvSpPr>
        <p:spPr bwMode="auto">
          <a:xfrm rot="5400000">
            <a:off x="7223917" y="3621044"/>
            <a:ext cx="793750" cy="438150"/>
          </a:xfrm>
          <a:prstGeom prst="rightArrow">
            <a:avLst>
              <a:gd name="adj1" fmla="val 50000"/>
              <a:gd name="adj2" fmla="val 50104"/>
            </a:avLst>
          </a:prstGeom>
          <a:solidFill>
            <a:srgbClr val="99FF33"/>
          </a:solidFill>
          <a:ln>
            <a:noFill/>
          </a:ln>
          <a:extLst>
            <a:ext uri="{91240B29-F687-4F45-9708-019B960494DF}">
              <a14:hiddenLine xmlns:a14="http://schemas.microsoft.com/office/drawing/2010/main" w="9525" algn="ctr">
                <a:solidFill>
                  <a:srgbClr val="000000"/>
                </a:solidFill>
                <a:round/>
                <a:headEnd/>
                <a:tailEnd/>
              </a14:hiddenLine>
            </a:ext>
          </a:extLst>
        </p:spPr>
        <p:txBody>
          <a:bodyPr lIns="112529" tIns="56265" rIns="112529" bIns="56265" anchor="b"/>
          <a:lstStyle>
            <a:lvl1pPr eaLnBrk="0" hangingPunct="0">
              <a:defRPr sz="1500" b="1">
                <a:solidFill>
                  <a:schemeClr val="tx1"/>
                </a:solidFill>
                <a:latin typeface="Lucida Sans Unicode" pitchFamily="34" charset="0"/>
              </a:defRPr>
            </a:lvl1pPr>
            <a:lvl2pPr marL="742950" indent="-285750" eaLnBrk="0" hangingPunct="0">
              <a:defRPr sz="1500" b="1">
                <a:solidFill>
                  <a:schemeClr val="tx1"/>
                </a:solidFill>
                <a:latin typeface="Lucida Sans Unicode" pitchFamily="34" charset="0"/>
              </a:defRPr>
            </a:lvl2pPr>
            <a:lvl3pPr marL="1143000" indent="-228600" eaLnBrk="0" hangingPunct="0">
              <a:defRPr sz="1500" b="1">
                <a:solidFill>
                  <a:schemeClr val="tx1"/>
                </a:solidFill>
                <a:latin typeface="Lucida Sans Unicode" pitchFamily="34" charset="0"/>
              </a:defRPr>
            </a:lvl3pPr>
            <a:lvl4pPr marL="1600200" indent="-228600" eaLnBrk="0" hangingPunct="0">
              <a:defRPr sz="1500" b="1">
                <a:solidFill>
                  <a:schemeClr val="tx1"/>
                </a:solidFill>
                <a:latin typeface="Lucida Sans Unicode" pitchFamily="34" charset="0"/>
              </a:defRPr>
            </a:lvl4pPr>
            <a:lvl5pPr marL="2057400" indent="-228600" eaLnBrk="0" hangingPunct="0">
              <a:defRPr sz="1500" b="1">
                <a:solidFill>
                  <a:schemeClr val="tx1"/>
                </a:solidFill>
                <a:latin typeface="Lucida Sans Unicode" pitchFamily="34" charset="0"/>
              </a:defRPr>
            </a:lvl5pPr>
            <a:lvl6pPr marL="25146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6pPr>
            <a:lvl7pPr marL="29718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7pPr>
            <a:lvl8pPr marL="34290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8pPr>
            <a:lvl9pPr marL="38862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9pPr>
          </a:lstStyle>
          <a:p>
            <a:pPr eaLnBrk="1" hangingPunct="1"/>
            <a:endParaRPr lang="es-CO" altLang="es-CO">
              <a:cs typeface="Arial" charset="0"/>
            </a:endParaRPr>
          </a:p>
        </p:txBody>
      </p:sp>
      <p:sp>
        <p:nvSpPr>
          <p:cNvPr id="12" name="Text Box 8"/>
          <p:cNvSpPr txBox="1">
            <a:spLocks noChangeArrowheads="1"/>
          </p:cNvSpPr>
          <p:nvPr/>
        </p:nvSpPr>
        <p:spPr bwMode="auto">
          <a:xfrm>
            <a:off x="5796136" y="4236994"/>
            <a:ext cx="26543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2529" tIns="56265" rIns="112529" bIns="56265">
            <a:spAutoFit/>
          </a:bodyPr>
          <a:lstStyle>
            <a:lvl1pPr eaLnBrk="0" hangingPunct="0">
              <a:defRPr sz="1500" b="1">
                <a:solidFill>
                  <a:schemeClr val="tx1"/>
                </a:solidFill>
                <a:latin typeface="Lucida Sans Unicode" pitchFamily="34" charset="0"/>
              </a:defRPr>
            </a:lvl1pPr>
            <a:lvl2pPr marL="742950" indent="-285750" eaLnBrk="0" hangingPunct="0">
              <a:defRPr sz="1500" b="1">
                <a:solidFill>
                  <a:schemeClr val="tx1"/>
                </a:solidFill>
                <a:latin typeface="Lucida Sans Unicode" pitchFamily="34" charset="0"/>
              </a:defRPr>
            </a:lvl2pPr>
            <a:lvl3pPr marL="1143000" indent="-228600" eaLnBrk="0" hangingPunct="0">
              <a:defRPr sz="1500" b="1">
                <a:solidFill>
                  <a:schemeClr val="tx1"/>
                </a:solidFill>
                <a:latin typeface="Lucida Sans Unicode" pitchFamily="34" charset="0"/>
              </a:defRPr>
            </a:lvl3pPr>
            <a:lvl4pPr marL="1600200" indent="-228600" eaLnBrk="0" hangingPunct="0">
              <a:defRPr sz="1500" b="1">
                <a:solidFill>
                  <a:schemeClr val="tx1"/>
                </a:solidFill>
                <a:latin typeface="Lucida Sans Unicode" pitchFamily="34" charset="0"/>
              </a:defRPr>
            </a:lvl4pPr>
            <a:lvl5pPr marL="2057400" indent="-228600" eaLnBrk="0" hangingPunct="0">
              <a:defRPr sz="1500" b="1">
                <a:solidFill>
                  <a:schemeClr val="tx1"/>
                </a:solidFill>
                <a:latin typeface="Lucida Sans Unicode" pitchFamily="34" charset="0"/>
              </a:defRPr>
            </a:lvl5pPr>
            <a:lvl6pPr marL="25146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6pPr>
            <a:lvl7pPr marL="29718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7pPr>
            <a:lvl8pPr marL="34290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8pPr>
            <a:lvl9pPr marL="3886200" indent="-228600" eaLnBrk="0" fontAlgn="base" hangingPunct="0">
              <a:spcBef>
                <a:spcPct val="0"/>
              </a:spcBef>
              <a:spcAft>
                <a:spcPct val="0"/>
              </a:spcAft>
              <a:buClr>
                <a:schemeClr val="hlink"/>
              </a:buClr>
              <a:buChar char="•"/>
              <a:defRPr sz="1500" b="1">
                <a:solidFill>
                  <a:schemeClr val="tx1"/>
                </a:solidFill>
                <a:latin typeface="Lucida Sans Unicode" pitchFamily="34" charset="0"/>
              </a:defRPr>
            </a:lvl9pPr>
          </a:lstStyle>
          <a:p>
            <a:pPr algn="ctr">
              <a:spcBef>
                <a:spcPct val="50000"/>
              </a:spcBef>
            </a:pPr>
            <a:r>
              <a:rPr lang="es-CO" altLang="es-CO" sz="3000" dirty="0">
                <a:solidFill>
                  <a:srgbClr val="000000"/>
                </a:solidFill>
                <a:latin typeface="Arial" charset="0"/>
                <a:cs typeface="Arial" charset="0"/>
              </a:rPr>
              <a:t>APELACION</a:t>
            </a:r>
            <a:endParaRPr lang="es-ES" altLang="es-CO" sz="3000" dirty="0">
              <a:solidFill>
                <a:srgbClr val="000000"/>
              </a:solidFill>
              <a:latin typeface="Arial" charset="0"/>
              <a:cs typeface="Arial" charset="0"/>
            </a:endParaRPr>
          </a:p>
        </p:txBody>
      </p:sp>
      <p:pic>
        <p:nvPicPr>
          <p:cNvPr id="13" name="Picture 16" descr="C:\Users\lmunoz\AppData\Local\Microsoft\Windows\Temporary Internet Files\Content.IE5\V8G7DNPS\MCj0410415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0162" y="3870326"/>
            <a:ext cx="2193925" cy="150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C:\Users\lmunoz\AppData\Local\Microsoft\Windows\Temporary Internet Files\Content.IE5\V8G7DNPS\MCj0404229000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5936" y="3880212"/>
            <a:ext cx="1620838"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20033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b="1" dirty="0"/>
              <a:t>DEFINICIONES</a:t>
            </a:r>
          </a:p>
        </p:txBody>
      </p:sp>
      <p:sp>
        <p:nvSpPr>
          <p:cNvPr id="3" name="2 Marcador de texto"/>
          <p:cNvSpPr>
            <a:spLocks noGrp="1"/>
          </p:cNvSpPr>
          <p:nvPr>
            <p:ph type="body" idx="1"/>
          </p:nvPr>
        </p:nvSpPr>
        <p:spPr/>
        <p:txBody>
          <a:bodyPr/>
          <a:lstStyle/>
          <a:p>
            <a:r>
              <a:rPr lang="es-CO" sz="4000" dirty="0"/>
              <a:t>PELIGRO</a:t>
            </a:r>
          </a:p>
        </p:txBody>
      </p:sp>
      <p:sp>
        <p:nvSpPr>
          <p:cNvPr id="4" name="3 Marcador de contenido"/>
          <p:cNvSpPr>
            <a:spLocks noGrp="1"/>
          </p:cNvSpPr>
          <p:nvPr>
            <p:ph sz="half" idx="2"/>
          </p:nvPr>
        </p:nvSpPr>
        <p:spPr/>
        <p:txBody>
          <a:bodyPr>
            <a:normAutofit/>
          </a:bodyPr>
          <a:lstStyle/>
          <a:p>
            <a:r>
              <a:rPr lang="es-CO" altLang="es-CO" sz="1500" dirty="0">
                <a:solidFill>
                  <a:srgbClr val="000000"/>
                </a:solidFill>
                <a:latin typeface="Arial" pitchFamily="34" charset="0"/>
              </a:rPr>
              <a:t>Son las </a:t>
            </a:r>
            <a:r>
              <a:rPr lang="es-CO" altLang="es-CO" sz="1500" b="1" dirty="0">
                <a:solidFill>
                  <a:srgbClr val="000000"/>
                </a:solidFill>
                <a:latin typeface="Arial" pitchFamily="34" charset="0"/>
              </a:rPr>
              <a:t>condiciones asociadas al trabajo, propias </a:t>
            </a:r>
            <a:r>
              <a:rPr lang="es-CO" altLang="es-CO" sz="1500" dirty="0">
                <a:solidFill>
                  <a:srgbClr val="000000"/>
                </a:solidFill>
                <a:latin typeface="Arial" pitchFamily="34" charset="0"/>
              </a:rPr>
              <a:t>del ambiente, las tareas, los equipos, instrumentos, materiales, la organización, y el contenido del trabajo que encierran un daño potencial para la salud física o mental y para la seguridad de las personas</a:t>
            </a:r>
            <a:endParaRPr lang="es-CO" sz="1500" dirty="0"/>
          </a:p>
          <a:p>
            <a:endParaRPr lang="es-CO" dirty="0"/>
          </a:p>
        </p:txBody>
      </p:sp>
      <p:sp>
        <p:nvSpPr>
          <p:cNvPr id="5" name="4 Marcador de texto"/>
          <p:cNvSpPr>
            <a:spLocks noGrp="1"/>
          </p:cNvSpPr>
          <p:nvPr>
            <p:ph type="body" sz="quarter" idx="3"/>
          </p:nvPr>
        </p:nvSpPr>
        <p:spPr/>
        <p:txBody>
          <a:bodyPr/>
          <a:lstStyle/>
          <a:p>
            <a:endParaRPr lang="es-CO" dirty="0"/>
          </a:p>
          <a:p>
            <a:r>
              <a:rPr lang="es-CO" sz="4000" dirty="0"/>
              <a:t>RIESGO</a:t>
            </a:r>
          </a:p>
        </p:txBody>
      </p:sp>
      <p:pic>
        <p:nvPicPr>
          <p:cNvPr id="10"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4149080"/>
            <a:ext cx="2934965" cy="1883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0"/>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428084" y="4727101"/>
            <a:ext cx="1600200" cy="143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11 Rectángulo"/>
          <p:cNvSpPr/>
          <p:nvPr/>
        </p:nvSpPr>
        <p:spPr>
          <a:xfrm>
            <a:off x="4283968" y="2413338"/>
            <a:ext cx="3888432" cy="2308324"/>
          </a:xfrm>
          <a:prstGeom prst="rect">
            <a:avLst/>
          </a:prstGeom>
        </p:spPr>
        <p:txBody>
          <a:bodyPr wrap="square">
            <a:spAutoFit/>
          </a:bodyPr>
          <a:lstStyle/>
          <a:p>
            <a:pPr algn="just">
              <a:spcBef>
                <a:spcPct val="0"/>
              </a:spcBef>
            </a:pPr>
            <a:r>
              <a:rPr lang="es-CO" altLang="es-CO" dirty="0">
                <a:solidFill>
                  <a:srgbClr val="000000"/>
                </a:solidFill>
                <a:latin typeface="Arial" pitchFamily="34" charset="0"/>
              </a:rPr>
              <a:t>Se denomina riesgo </a:t>
            </a:r>
            <a:r>
              <a:rPr lang="es-CO" altLang="es-CO" b="1" dirty="0">
                <a:solidFill>
                  <a:srgbClr val="000000"/>
                </a:solidFill>
                <a:latin typeface="Arial" pitchFamily="34" charset="0"/>
              </a:rPr>
              <a:t>a la probabilidad </a:t>
            </a:r>
            <a:r>
              <a:rPr lang="es-CO" altLang="es-CO" dirty="0">
                <a:solidFill>
                  <a:srgbClr val="000000"/>
                </a:solidFill>
                <a:latin typeface="Arial" pitchFamily="34" charset="0"/>
              </a:rPr>
              <a:t>de que un objeto material, sustancia o fenómeno pueda, potencialmente, desencadenar perturbaciones en la salud o integridad física de una persona, un grupo u organización, así como en materiales y equipos. </a:t>
            </a:r>
          </a:p>
        </p:txBody>
      </p:sp>
    </p:spTree>
    <p:extLst>
      <p:ext uri="{BB962C8B-B14F-4D97-AF65-F5344CB8AC3E}">
        <p14:creationId xmlns:p14="http://schemas.microsoft.com/office/powerpoint/2010/main" val="25672110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7704" y="476672"/>
            <a:ext cx="3528392" cy="369332"/>
          </a:xfrm>
          <a:prstGeom prst="rect">
            <a:avLst/>
          </a:prstGeom>
        </p:spPr>
        <p:txBody>
          <a:bodyPr wrap="square">
            <a:spAutoFit/>
          </a:bodyPr>
          <a:lstStyle/>
          <a:p>
            <a:pPr algn="ctr"/>
            <a:r>
              <a:rPr lang="es-MX" altLang="es-CO" b="1" dirty="0">
                <a:solidFill>
                  <a:srgbClr val="009900"/>
                </a:solidFill>
                <a:latin typeface="Arial" pitchFamily="34" charset="0"/>
                <a:cs typeface="Arial" pitchFamily="34" charset="0"/>
              </a:rPr>
              <a:t>ACCIDENTE DE TRABAJO</a:t>
            </a:r>
            <a:endParaRPr lang="en-US" dirty="0"/>
          </a:p>
        </p:txBody>
      </p:sp>
      <p:sp>
        <p:nvSpPr>
          <p:cNvPr id="3" name="Rectángulo 2"/>
          <p:cNvSpPr/>
          <p:nvPr/>
        </p:nvSpPr>
        <p:spPr>
          <a:xfrm>
            <a:off x="467544" y="1052736"/>
            <a:ext cx="6912768" cy="369332"/>
          </a:xfrm>
          <a:prstGeom prst="rect">
            <a:avLst/>
          </a:prstGeom>
        </p:spPr>
        <p:txBody>
          <a:bodyPr wrap="square">
            <a:spAutoFit/>
          </a:bodyPr>
          <a:lstStyle/>
          <a:p>
            <a:pPr>
              <a:spcBef>
                <a:spcPct val="0"/>
              </a:spcBef>
            </a:pPr>
            <a:r>
              <a:rPr lang="es-CO" altLang="es-CO" b="1" dirty="0">
                <a:solidFill>
                  <a:srgbClr val="00B050"/>
                </a:solidFill>
                <a:latin typeface="Arial" pitchFamily="34" charset="0"/>
              </a:rPr>
              <a:t>INSTRUCCIONES EN CASO DE ACCIDENTE / INCIDENTE</a:t>
            </a:r>
            <a:endParaRPr lang="es-CO" altLang="es-CO" dirty="0">
              <a:solidFill>
                <a:srgbClr val="00B050"/>
              </a:solidFill>
            </a:endParaRPr>
          </a:p>
        </p:txBody>
      </p:sp>
      <p:sp>
        <p:nvSpPr>
          <p:cNvPr id="4" name="7 Rectángulo"/>
          <p:cNvSpPr/>
          <p:nvPr/>
        </p:nvSpPr>
        <p:spPr>
          <a:xfrm>
            <a:off x="67047" y="1743947"/>
            <a:ext cx="5153025" cy="3693319"/>
          </a:xfrm>
          <a:prstGeom prst="rect">
            <a:avLst/>
          </a:prstGeom>
        </p:spPr>
        <p:txBody>
          <a:bodyPr>
            <a:spAutoFit/>
          </a:bodyPr>
          <a:lstStyle/>
          <a:p>
            <a:pPr marL="342900" indent="-342900">
              <a:buFont typeface="+mj-lt"/>
              <a:buAutoNum type="arabicPeriod"/>
              <a:defRPr/>
            </a:pPr>
            <a:r>
              <a:rPr lang="es-CO" u="none" dirty="0"/>
              <a:t>Avisar a su jefe inmediato</a:t>
            </a:r>
          </a:p>
          <a:p>
            <a:pPr marL="342900" indent="-342900">
              <a:buFont typeface="+mj-lt"/>
              <a:buAutoNum type="arabicPeriod"/>
              <a:defRPr/>
            </a:pPr>
            <a:endParaRPr lang="es-CO" u="none" dirty="0"/>
          </a:p>
          <a:p>
            <a:pPr marL="342900" indent="-342900">
              <a:buFont typeface="+mj-lt"/>
              <a:buAutoNum type="arabicPeriod"/>
              <a:defRPr/>
            </a:pPr>
            <a:r>
              <a:rPr lang="es-CO" u="none" dirty="0"/>
              <a:t>Ir a la Enfermería – Primeros auxilios.</a:t>
            </a:r>
          </a:p>
          <a:p>
            <a:pPr marL="342900" indent="-342900">
              <a:buFont typeface="+mj-lt"/>
              <a:buAutoNum type="arabicPeriod"/>
              <a:defRPr/>
            </a:pPr>
            <a:endParaRPr lang="es-CO" u="none" dirty="0"/>
          </a:p>
          <a:p>
            <a:pPr marL="342900" indent="-342900">
              <a:buFont typeface="+mj-lt"/>
              <a:buAutoNum type="arabicPeriod"/>
              <a:defRPr/>
            </a:pPr>
            <a:r>
              <a:rPr lang="es-CO" u="none" dirty="0"/>
              <a:t>Avisar al Área de SOGA.</a:t>
            </a:r>
          </a:p>
          <a:p>
            <a:pPr marL="342900" indent="-342900">
              <a:buFont typeface="+mj-lt"/>
              <a:buAutoNum type="arabicPeriod"/>
              <a:defRPr/>
            </a:pPr>
            <a:endParaRPr lang="es-CO" u="none" dirty="0"/>
          </a:p>
          <a:p>
            <a:pPr marL="342900" indent="-342900">
              <a:buFont typeface="+mj-lt"/>
              <a:buAutoNum type="arabicPeriod"/>
              <a:defRPr/>
            </a:pPr>
            <a:r>
              <a:rPr lang="es-CO" u="none" dirty="0"/>
              <a:t>Reportar a la ARL dentro de los dos días hábiles. </a:t>
            </a:r>
          </a:p>
          <a:p>
            <a:pPr marL="342900" indent="-342900">
              <a:buFont typeface="+mj-lt"/>
              <a:buAutoNum type="arabicPeriod"/>
              <a:defRPr/>
            </a:pPr>
            <a:endParaRPr lang="es-CO" u="none" dirty="0"/>
          </a:p>
          <a:p>
            <a:pPr marL="342900" indent="-342900">
              <a:buFont typeface="+mj-lt"/>
              <a:buAutoNum type="arabicPeriod"/>
              <a:defRPr/>
            </a:pPr>
            <a:r>
              <a:rPr lang="es-CO" u="none" dirty="0"/>
              <a:t>Realizar la investigación de las causas del accidente. Tiempo máximo: 15 días </a:t>
            </a:r>
          </a:p>
          <a:p>
            <a:pPr marL="342900" indent="-342900">
              <a:buFont typeface="+mj-lt"/>
              <a:buAutoNum type="arabicPeriod"/>
              <a:defRPr/>
            </a:pPr>
            <a:endParaRPr lang="es-CO" u="none" dirty="0"/>
          </a:p>
          <a:p>
            <a:pPr marL="342900" indent="-342900">
              <a:buFont typeface="+mj-lt"/>
              <a:buAutoNum type="arabicPeriod"/>
              <a:defRPr/>
            </a:pPr>
            <a:r>
              <a:rPr lang="es-CO" u="none" dirty="0"/>
              <a:t>Los contratistas deberán informar al administrador del contrato y al Área SOGA</a:t>
            </a:r>
          </a:p>
        </p:txBody>
      </p:sp>
      <p:pic>
        <p:nvPicPr>
          <p:cNvPr id="5" name="Picture 2" descr="https://userscontent2.emaze.com/images/1363b550-1d84-4a17-9bff-5f990a211ec3/de574a6ed8bf3c7d7aef7f6559f3d186.JPG"/>
          <p:cNvPicPr>
            <a:picLocks noChangeAspect="1" noChangeArrowheads="1"/>
          </p:cNvPicPr>
          <p:nvPr/>
        </p:nvPicPr>
        <p:blipFill rotWithShape="1">
          <a:blip r:embed="rId2">
            <a:extLst>
              <a:ext uri="{28A0092B-C50C-407E-A947-70E740481C1C}">
                <a14:useLocalDpi xmlns:a14="http://schemas.microsoft.com/office/drawing/2010/main" val="0"/>
              </a:ext>
            </a:extLst>
          </a:blip>
          <a:srcRect t="13096"/>
          <a:stretch/>
        </p:blipFill>
        <p:spPr bwMode="auto">
          <a:xfrm>
            <a:off x="5076056" y="1594195"/>
            <a:ext cx="3312368" cy="3528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8 Rectángulo"/>
          <p:cNvSpPr/>
          <p:nvPr/>
        </p:nvSpPr>
        <p:spPr>
          <a:xfrm>
            <a:off x="67047" y="5587018"/>
            <a:ext cx="8465393" cy="861774"/>
          </a:xfrm>
          <a:prstGeom prst="rect">
            <a:avLst/>
          </a:prstGeom>
        </p:spPr>
        <p:txBody>
          <a:bodyPr wrap="square">
            <a:spAutoFit/>
          </a:bodyPr>
          <a:lstStyle/>
          <a:p>
            <a:r>
              <a:rPr lang="es-CO" sz="1600" dirty="0">
                <a:latin typeface="Bodoni MT" panose="02070603080606020203" pitchFamily="18" charset="0"/>
              </a:rPr>
              <a:t>¡Recuerde! La prevención de los accidentes y enfermedades laborales es responsabilidad de todos. El compromiso gerencial, la comunicación, la identificación y control permanente de los peligros es fundamental para evitar los accidentes y enfermedades en el trabajo.</a:t>
            </a:r>
          </a:p>
        </p:txBody>
      </p:sp>
    </p:spTree>
    <p:extLst>
      <p:ext uri="{BB962C8B-B14F-4D97-AF65-F5344CB8AC3E}">
        <p14:creationId xmlns:p14="http://schemas.microsoft.com/office/powerpoint/2010/main" val="16845602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sz="4000" b="1" dirty="0">
                <a:solidFill>
                  <a:schemeClr val="tx1"/>
                </a:solidFill>
                <a:latin typeface="Arial" panose="020B0604020202020204" pitchFamily="34" charset="0"/>
                <a:cs typeface="Arial" panose="020B0604020202020204" pitchFamily="34" charset="0"/>
              </a:rPr>
              <a:t>ACCIDENTE E INCIDENTE DE TRABAJO</a:t>
            </a:r>
          </a:p>
        </p:txBody>
      </p:sp>
      <p:sp>
        <p:nvSpPr>
          <p:cNvPr id="3" name="2 Marcador de texto"/>
          <p:cNvSpPr>
            <a:spLocks noGrp="1"/>
          </p:cNvSpPr>
          <p:nvPr>
            <p:ph type="body" idx="1"/>
          </p:nvPr>
        </p:nvSpPr>
        <p:spPr>
          <a:xfrm>
            <a:off x="539552" y="1304764"/>
            <a:ext cx="3528392" cy="648072"/>
          </a:xfrm>
        </p:spPr>
        <p:txBody>
          <a:bodyPr/>
          <a:lstStyle/>
          <a:p>
            <a:r>
              <a:rPr lang="es-CO" dirty="0">
                <a:solidFill>
                  <a:schemeClr val="tx1"/>
                </a:solidFill>
                <a:latin typeface="Arial" panose="020B0604020202020204" pitchFamily="34" charset="0"/>
                <a:cs typeface="Arial" panose="020B0604020202020204" pitchFamily="34" charset="0"/>
              </a:rPr>
              <a:t>Qué es un Incidente de Trabajo?</a:t>
            </a:r>
          </a:p>
        </p:txBody>
      </p:sp>
      <p:sp>
        <p:nvSpPr>
          <p:cNvPr id="4" name="3 Marcador de contenido"/>
          <p:cNvSpPr>
            <a:spLocks noGrp="1"/>
          </p:cNvSpPr>
          <p:nvPr>
            <p:ph sz="half" idx="2"/>
          </p:nvPr>
        </p:nvSpPr>
        <p:spPr>
          <a:xfrm>
            <a:off x="395536" y="1988840"/>
            <a:ext cx="3719264" cy="4137323"/>
          </a:xfrm>
        </p:spPr>
        <p:txBody>
          <a:bodyPr>
            <a:noAutofit/>
          </a:bodyPr>
          <a:lstStyle/>
          <a:p>
            <a:r>
              <a:rPr lang="es-CO" sz="1400" dirty="0">
                <a:latin typeface="Arial" panose="020B0604020202020204" pitchFamily="34" charset="0"/>
                <a:cs typeface="Arial" panose="020B0604020202020204" pitchFamily="34" charset="0"/>
              </a:rPr>
              <a:t>Según la Resolución 1401 de 2007: «Suceso acaecido en el curso del trabajo o en relación con este, que tuvo el potencial de ser un accidente, en el que hubo personas involucradas sin que sufrieran Lesiones o se presentaran daños a la propiedad y/o pérdida en los procesos.» </a:t>
            </a:r>
          </a:p>
          <a:p>
            <a:pPr marL="114300" indent="0">
              <a:buNone/>
            </a:pPr>
            <a:r>
              <a:rPr lang="es-CO" sz="1400" dirty="0">
                <a:latin typeface="Arial" panose="020B0604020202020204" pitchFamily="34" charset="0"/>
                <a:cs typeface="Arial" panose="020B0604020202020204" pitchFamily="34" charset="0"/>
              </a:rPr>
              <a:t> Ejemplos de incidentes:</a:t>
            </a:r>
          </a:p>
          <a:p>
            <a:r>
              <a:rPr lang="es-CO" sz="1400" dirty="0">
                <a:latin typeface="Arial" panose="020B0604020202020204" pitchFamily="34" charset="0"/>
                <a:cs typeface="Arial" panose="020B0604020202020204" pitchFamily="34" charset="0"/>
              </a:rPr>
              <a:t>Casi cae, por piso resbaloso.</a:t>
            </a:r>
          </a:p>
          <a:p>
            <a:r>
              <a:rPr lang="es-CO" sz="1400" dirty="0">
                <a:latin typeface="Arial" panose="020B0604020202020204" pitchFamily="34" charset="0"/>
                <a:cs typeface="Arial" panose="020B0604020202020204" pitchFamily="34" charset="0"/>
              </a:rPr>
              <a:t>El vehículo se pasó el semáforo en rojo, pero no colisionó.</a:t>
            </a:r>
          </a:p>
          <a:p>
            <a:r>
              <a:rPr lang="es-CO" sz="1400" dirty="0">
                <a:latin typeface="Arial" panose="020B0604020202020204" pitchFamily="34" charset="0"/>
                <a:cs typeface="Arial" panose="020B0604020202020204" pitchFamily="34" charset="0"/>
              </a:rPr>
              <a:t>El madero cayó desde el tercer piso y le pasó cerca de la cabeza del trabajador, pero no lo golpeó.</a:t>
            </a:r>
          </a:p>
          <a:p>
            <a:r>
              <a:rPr lang="es-CO" sz="1400" dirty="0">
                <a:latin typeface="Arial" panose="020B0604020202020204" pitchFamily="34" charset="0"/>
                <a:cs typeface="Arial" panose="020B0604020202020204" pitchFamily="34" charset="0"/>
              </a:rPr>
              <a:t>El ascensor se descolgó, pero se frenó antes de colisionar con el piso, nadie se lesionó.</a:t>
            </a:r>
          </a:p>
          <a:p>
            <a:r>
              <a:rPr lang="es-CO" sz="1400" dirty="0">
                <a:latin typeface="Arial" panose="020B0604020202020204" pitchFamily="34" charset="0"/>
                <a:cs typeface="Arial" panose="020B0604020202020204" pitchFamily="34" charset="0"/>
              </a:rPr>
              <a:t>Realizó el corte dirigiendo el fi lo hacia su mano, no se causó ninguna herida.</a:t>
            </a:r>
          </a:p>
        </p:txBody>
      </p:sp>
      <p:pic>
        <p:nvPicPr>
          <p:cNvPr id="3074" name="Picture 2" descr="Resultado de imagen para IMAGENES DE INCIDENTES LABOR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55976" y="1628800"/>
            <a:ext cx="3935186"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66890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b="1" dirty="0">
                <a:solidFill>
                  <a:schemeClr val="tx1"/>
                </a:solidFill>
              </a:rPr>
              <a:t>¿</a:t>
            </a:r>
            <a:r>
              <a:rPr lang="es-CO" sz="3600" b="1" dirty="0">
                <a:solidFill>
                  <a:schemeClr val="tx1"/>
                </a:solidFill>
                <a:latin typeface="Arial" panose="020B0604020202020204" pitchFamily="34" charset="0"/>
                <a:cs typeface="Arial" panose="020B0604020202020204" pitchFamily="34" charset="0"/>
              </a:rPr>
              <a:t>QUÉ ES UN ACCIDENTE DE TRABAJO?</a:t>
            </a:r>
            <a:br>
              <a:rPr lang="es-CO" dirty="0">
                <a:solidFill>
                  <a:schemeClr val="tx1"/>
                </a:solidFill>
                <a:latin typeface="Arial" panose="020B0604020202020204" pitchFamily="34" charset="0"/>
                <a:cs typeface="Arial" panose="020B0604020202020204" pitchFamily="34" charset="0"/>
              </a:rPr>
            </a:br>
            <a:endParaRPr lang="es-CO" dirty="0"/>
          </a:p>
        </p:txBody>
      </p:sp>
      <p:sp>
        <p:nvSpPr>
          <p:cNvPr id="3" name="2 Marcador de contenido"/>
          <p:cNvSpPr>
            <a:spLocks noGrp="1"/>
          </p:cNvSpPr>
          <p:nvPr>
            <p:ph sz="half" idx="1"/>
          </p:nvPr>
        </p:nvSpPr>
        <p:spPr/>
        <p:txBody>
          <a:bodyPr>
            <a:normAutofit fontScale="47500" lnSpcReduction="20000"/>
          </a:bodyPr>
          <a:lstStyle/>
          <a:p>
            <a:r>
              <a:rPr lang="es-CO" dirty="0"/>
              <a:t>Según la Ley 1562 de 2012, Artículo 3: «Es accidente de trabajo todo suceso repentino que sobrevenga por causa o con ocasión del trabajo, y que produzca en el trabajador una lesión orgánica, una perturbación funcional o psiquiátrica, una invalidez o la muerte.</a:t>
            </a:r>
          </a:p>
          <a:p>
            <a:r>
              <a:rPr lang="es-CO" dirty="0"/>
              <a:t>Es también, accidente de trabajo aquel que se produce durante la ejecución de órdenes del empleador o contratante, o durante la ejecución de una labor bajo su autoridad, aún fuera del lugar y horas de trabajo.</a:t>
            </a:r>
          </a:p>
          <a:p>
            <a:r>
              <a:rPr lang="es-CO" dirty="0"/>
              <a:t>Igualmente, se considera accidente de trabajo el que se produzca durante el traslado de los trabajadores o contratistas desde su residencia a los lugares de trabajo o viceversa, cuando el transporte lo suministre el empleador.</a:t>
            </a:r>
          </a:p>
          <a:p>
            <a:r>
              <a:rPr lang="es-CO" dirty="0"/>
              <a:t>También se considerará como accidente de trabajo el ocurrido durante el ejercicio de la función sindical aunque el trabajador se encuentre en permiso sindical siempre que el accidente se produzca en cumplimiento de dicha función.</a:t>
            </a:r>
          </a:p>
          <a:p>
            <a:endParaRPr lang="es-CO" dirty="0"/>
          </a:p>
        </p:txBody>
      </p:sp>
      <p:sp>
        <p:nvSpPr>
          <p:cNvPr id="4" name="3 Marcador de contenido"/>
          <p:cNvSpPr>
            <a:spLocks noGrp="1"/>
          </p:cNvSpPr>
          <p:nvPr>
            <p:ph sz="half" idx="2"/>
          </p:nvPr>
        </p:nvSpPr>
        <p:spPr/>
        <p:txBody>
          <a:bodyPr>
            <a:normAutofit fontScale="47500" lnSpcReduction="20000"/>
          </a:bodyPr>
          <a:lstStyle/>
          <a:p>
            <a:r>
              <a:rPr lang="es-CO" dirty="0"/>
              <a:t>De igual forma, se considera accidente de trabajo el que se produzca por la ejecución de actividades recreativas, deportivas o culturales, cuando se actúe por cuenta o en representación del empleador o de la empresa usuaria cuando se trate de trabajadores de empresas de servicios temporales  que se encuentren en misión.»</a:t>
            </a:r>
          </a:p>
          <a:p>
            <a:endParaRPr lang="es-CO" dirty="0"/>
          </a:p>
          <a:p>
            <a:r>
              <a:rPr lang="es-CO" dirty="0"/>
              <a:t>Por ejemplo:</a:t>
            </a:r>
          </a:p>
          <a:p>
            <a:r>
              <a:rPr lang="es-CO" dirty="0"/>
              <a:t>Fractura por caída, al limpiar los vidrios de la empresa.</a:t>
            </a:r>
          </a:p>
          <a:p>
            <a:r>
              <a:rPr lang="es-CO" dirty="0"/>
              <a:t>Corte en mano, cuando manipulaba herramienta manual.</a:t>
            </a:r>
          </a:p>
          <a:p>
            <a:r>
              <a:rPr lang="es-CO" dirty="0"/>
              <a:t>Quemadura en la piel, cuando manejaba productos químicos.</a:t>
            </a:r>
          </a:p>
        </p:txBody>
      </p:sp>
      <p:pic>
        <p:nvPicPr>
          <p:cNvPr id="10242" name="Picture 2" descr="Resultado de imagen para IMAGENES DE ACCIDENTES LABORAL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4365104"/>
            <a:ext cx="2857500" cy="1914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52564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sz="3200" b="1" dirty="0">
                <a:solidFill>
                  <a:schemeClr val="tx1"/>
                </a:solidFill>
                <a:latin typeface="Arial" panose="020B0604020202020204" pitchFamily="34" charset="0"/>
                <a:cs typeface="Arial" panose="020B0604020202020204" pitchFamily="34" charset="0"/>
              </a:rPr>
              <a:t>¿QUÉ ES UN ACCIDENTE DE TRABAJO GRAVE?</a:t>
            </a:r>
            <a:endParaRPr lang="es-CO" sz="3200" dirty="0">
              <a:solidFill>
                <a:schemeClr val="tx1"/>
              </a:solidFill>
              <a:latin typeface="Arial" panose="020B0604020202020204" pitchFamily="34" charset="0"/>
              <a:cs typeface="Arial" panose="020B0604020202020204" pitchFamily="34" charset="0"/>
            </a:endParaRPr>
          </a:p>
        </p:txBody>
      </p:sp>
      <p:sp>
        <p:nvSpPr>
          <p:cNvPr id="3" name="2 Marcador de contenido"/>
          <p:cNvSpPr>
            <a:spLocks noGrp="1"/>
          </p:cNvSpPr>
          <p:nvPr>
            <p:ph sz="half" idx="1"/>
          </p:nvPr>
        </p:nvSpPr>
        <p:spPr/>
        <p:txBody>
          <a:bodyPr>
            <a:normAutofit fontScale="62500" lnSpcReduction="20000"/>
          </a:bodyPr>
          <a:lstStyle/>
          <a:p>
            <a:pPr algn="just"/>
            <a:r>
              <a:rPr lang="es-CO" dirty="0"/>
              <a:t>Según la Resolución 1401 de 2007 – «Aquel que trae como consecuencia una lesión tal como una amputación de cualquier segmento corporal; fractura de huesos largos (fémur, tibia, peroné, húmero, radio y cúbito); trauma craneoencefálico; quemaduras de segundo y tercer grado; lesiones severas de mano, tales como aplastamiento o quemaduras; lesiones severas de columna vertebral con compromiso de médula espinal; lesiones oculares que comprometan la agudeza o el campo visual o lesiones que comprometan la capacidad auditiva.»</a:t>
            </a:r>
          </a:p>
        </p:txBody>
      </p:sp>
      <p:sp>
        <p:nvSpPr>
          <p:cNvPr id="4" name="3 Marcador de contenido"/>
          <p:cNvSpPr>
            <a:spLocks noGrp="1"/>
          </p:cNvSpPr>
          <p:nvPr>
            <p:ph sz="half" idx="2"/>
          </p:nvPr>
        </p:nvSpPr>
        <p:spPr/>
        <p:txBody>
          <a:bodyPr>
            <a:normAutofit fontScale="62500" lnSpcReduction="20000"/>
          </a:bodyPr>
          <a:lstStyle/>
          <a:p>
            <a:pPr marL="114300" indent="0">
              <a:buNone/>
            </a:pPr>
            <a:r>
              <a:rPr lang="es-CO" dirty="0"/>
              <a:t>Por ejemplo:</a:t>
            </a:r>
          </a:p>
          <a:p>
            <a:r>
              <a:rPr lang="es-CO" dirty="0"/>
              <a:t>Amputación de un dedo, en operación de la sierra circular.</a:t>
            </a:r>
          </a:p>
          <a:p>
            <a:r>
              <a:rPr lang="es-CO" dirty="0"/>
              <a:t>Aplastamiento de mano, con prensa hidráulica.</a:t>
            </a:r>
          </a:p>
          <a:p>
            <a:r>
              <a:rPr lang="es-CO" dirty="0"/>
              <a:t>Lesión medular, por caída desde el segundo nivel de la obra.</a:t>
            </a:r>
          </a:p>
        </p:txBody>
      </p:sp>
      <p:pic>
        <p:nvPicPr>
          <p:cNvPr id="11266" name="Picture 2" descr="Resultado de imagen para IMAGENES DE ACCIDENTES LABORALES GRAVES ANIMADAS"/>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3356992"/>
            <a:ext cx="2592288" cy="2982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77206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sz="3600" b="1" dirty="0">
                <a:solidFill>
                  <a:schemeClr val="tx1"/>
                </a:solidFill>
                <a:latin typeface="Arial" panose="020B0604020202020204" pitchFamily="34" charset="0"/>
                <a:cs typeface="Arial" panose="020B0604020202020204" pitchFamily="34" charset="0"/>
              </a:rPr>
              <a:t>¿QUÉ ES UNA ENFERMEDAD LABORAL?</a:t>
            </a:r>
          </a:p>
        </p:txBody>
      </p:sp>
      <p:sp>
        <p:nvSpPr>
          <p:cNvPr id="3" name="2 Marcador de contenido"/>
          <p:cNvSpPr>
            <a:spLocks noGrp="1"/>
          </p:cNvSpPr>
          <p:nvPr>
            <p:ph idx="1"/>
          </p:nvPr>
        </p:nvSpPr>
        <p:spPr/>
        <p:txBody>
          <a:bodyPr>
            <a:normAutofit fontScale="85000" lnSpcReduction="20000"/>
          </a:bodyPr>
          <a:lstStyle/>
          <a:p>
            <a:pPr marL="114300" indent="0">
              <a:buNone/>
            </a:pPr>
            <a:r>
              <a:rPr lang="es-CO" b="1" dirty="0">
                <a:latin typeface="Arial" panose="020B0604020202020204" pitchFamily="34" charset="0"/>
                <a:cs typeface="Arial" panose="020B0604020202020204" pitchFamily="34" charset="0"/>
              </a:rPr>
              <a:t>Ley 1562 del 11 de julio de 2012.</a:t>
            </a:r>
          </a:p>
          <a:p>
            <a:pPr marL="114300" indent="0" algn="just">
              <a:buNone/>
            </a:pPr>
            <a:r>
              <a:rPr lang="es-CO" b="1" dirty="0">
                <a:latin typeface="Arial" panose="020B0604020202020204" pitchFamily="34" charset="0"/>
                <a:cs typeface="Arial" panose="020B0604020202020204" pitchFamily="34" charset="0"/>
              </a:rPr>
              <a:t> </a:t>
            </a:r>
          </a:p>
          <a:p>
            <a:pPr marL="114300" indent="0" algn="just">
              <a:buNone/>
            </a:pPr>
            <a:r>
              <a:rPr lang="es-CO" dirty="0"/>
              <a:t>Artículo 4°. Enfermedad laboral. Es enfermedad laboral la contraída como resultado de la exposición a factores de riesgo inherentes a la actividad laboral o del medio en el que el trabajador se ha visto obligado a trabajar. </a:t>
            </a:r>
          </a:p>
          <a:p>
            <a:pPr marL="114300" indent="0" algn="just">
              <a:buNone/>
            </a:pPr>
            <a:r>
              <a:rPr lang="es-CO" dirty="0"/>
              <a:t>El Gobierno Nacional, determinará, en forma periódica, las enfermedades que se consideran como laborales y en los casos en que una enfermedad no figure en la tabla de enfermedades laborales, pero se demuestre la relación de causalidad con los factores de riesgo ocupacionales será reconocida como enfermedad laboral, conforme lo establecido en las normas legales vigentes. </a:t>
            </a:r>
          </a:p>
          <a:p>
            <a:pPr marL="114300" indent="0" algn="just">
              <a:buNone/>
            </a:pPr>
            <a:r>
              <a:rPr lang="es-CO" dirty="0"/>
              <a:t>Parágrafo 1°. El Gobierno Nacional, previo concepto del Consejo Nacional de Riesgos Laborales, determinará, en forma periódica, las enfermedades que se consideran como laborales. Parágrafo 20. Para tal efecto, El Ministerio de la Salud y Protección Social y el Ministerio de Trabajo, realizará una actualización de la tabla de enfermedades laborales por lo menos cada tres (3) años atendiendo a los estudios técnicos financiados por el Fondo de Riesgos Laborales. </a:t>
            </a:r>
          </a:p>
        </p:txBody>
      </p:sp>
      <p:pic>
        <p:nvPicPr>
          <p:cNvPr id="13314" name="Picture 2" descr="Imagen relacionad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8184" y="764704"/>
            <a:ext cx="1440159" cy="1440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0657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sz="3200" b="1" dirty="0">
                <a:solidFill>
                  <a:schemeClr val="tx1"/>
                </a:solidFill>
                <a:latin typeface="Arial" panose="020B0604020202020204" pitchFamily="34" charset="0"/>
                <a:cs typeface="Arial" panose="020B0604020202020204" pitchFamily="34" charset="0"/>
              </a:rPr>
              <a:t>FACTORES DE RIESGO  INHERENTE AL CARGO</a:t>
            </a: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901876"/>
            <a:ext cx="3456383" cy="2324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Marcador de contenido"/>
          <p:cNvSpPr>
            <a:spLocks noGrp="1"/>
          </p:cNvSpPr>
          <p:nvPr>
            <p:ph idx="1"/>
          </p:nvPr>
        </p:nvSpPr>
        <p:spPr>
          <a:xfrm>
            <a:off x="467544" y="1901876"/>
            <a:ext cx="4176464" cy="3975396"/>
          </a:xfrm>
        </p:spPr>
        <p:txBody>
          <a:bodyPr>
            <a:normAutofit/>
          </a:bodyPr>
          <a:lstStyle/>
          <a:p>
            <a:pPr marL="114300" indent="0">
              <a:buNone/>
            </a:pPr>
            <a:r>
              <a:rPr lang="es-CO" b="1" dirty="0"/>
              <a:t>FÍSICOS: Son todos aquellos factores ambientales que pueden provocar efectos adversos a la salud según sea la intensidad, exposición y concentración de los mismos. Se asocian con el ruido, temperaturas extremas, iluminación, radiaciones ionizantes y no ionizantes, vibraciones, entre otros</a:t>
            </a:r>
            <a:r>
              <a:rPr lang="es-CO" dirty="0"/>
              <a:t>.</a:t>
            </a:r>
          </a:p>
        </p:txBody>
      </p:sp>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1291" y="2348880"/>
            <a:ext cx="2705085" cy="35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5076056" y="1901876"/>
            <a:ext cx="3096344" cy="4247317"/>
          </a:xfrm>
          <a:prstGeom prst="rect">
            <a:avLst/>
          </a:prstGeom>
        </p:spPr>
        <p:txBody>
          <a:bodyPr wrap="square">
            <a:spAutoFit/>
          </a:bodyPr>
          <a:lstStyle/>
          <a:p>
            <a:r>
              <a:rPr lang="es-CO" b="1" dirty="0"/>
              <a:t>QUÍMICOS: Es toda sustancia orgánica e inorgánica, natural o sintética que durante la fabricación, manejo, transporte o almacenamiento, tiene</a:t>
            </a:r>
          </a:p>
          <a:p>
            <a:pPr algn="just"/>
            <a:r>
              <a:rPr lang="es-CO" b="1" dirty="0"/>
              <a:t>probabilidades de lesionar la salud de las</a:t>
            </a:r>
          </a:p>
          <a:p>
            <a:pPr algn="just"/>
            <a:r>
              <a:rPr lang="es-CO" b="1" dirty="0"/>
              <a:t>personas que entran en contacto con ellas.</a:t>
            </a:r>
          </a:p>
          <a:p>
            <a:pPr algn="just"/>
            <a:r>
              <a:rPr lang="es-CO" b="1" dirty="0"/>
              <a:t>Pueden ser gases, vapores, polvos inorgánicos</a:t>
            </a:r>
          </a:p>
          <a:p>
            <a:pPr algn="just"/>
            <a:r>
              <a:rPr lang="es-CO" b="1" dirty="0"/>
              <a:t>y orgánicos, solventes, sustancias, humos,</a:t>
            </a:r>
          </a:p>
          <a:p>
            <a:pPr algn="just"/>
            <a:r>
              <a:rPr lang="es-CO" b="1" dirty="0"/>
              <a:t>entre otros.</a:t>
            </a:r>
          </a:p>
        </p:txBody>
      </p:sp>
    </p:spTree>
    <p:extLst>
      <p:ext uri="{BB962C8B-B14F-4D97-AF65-F5344CB8AC3E}">
        <p14:creationId xmlns:p14="http://schemas.microsoft.com/office/powerpoint/2010/main" val="27888397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484784"/>
            <a:ext cx="2407915" cy="3527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Marcador de contenido"/>
          <p:cNvSpPr>
            <a:spLocks noGrp="1"/>
          </p:cNvSpPr>
          <p:nvPr>
            <p:ph sz="half" idx="1"/>
          </p:nvPr>
        </p:nvSpPr>
        <p:spPr>
          <a:xfrm>
            <a:off x="539552" y="836712"/>
            <a:ext cx="3575248" cy="5289768"/>
          </a:xfrm>
        </p:spPr>
        <p:txBody>
          <a:bodyPr>
            <a:normAutofit/>
          </a:bodyPr>
          <a:lstStyle/>
          <a:p>
            <a:pPr marL="114300" indent="0">
              <a:buNone/>
            </a:pPr>
            <a:r>
              <a:rPr lang="es-CO" b="1" dirty="0"/>
              <a:t>BIOLÓGICOS:</a:t>
            </a:r>
          </a:p>
          <a:p>
            <a:pPr marL="114300" indent="0">
              <a:buNone/>
            </a:pPr>
            <a:r>
              <a:rPr lang="es-CO" dirty="0"/>
              <a:t>Todos aquellos seres vivos ya sean de origen animal o vegetal y todas aquellas sustancias derivadas de los mismos, que pueden provocar efectos negativos en la salud.</a:t>
            </a:r>
          </a:p>
        </p:txBody>
      </p:sp>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5548" y="1475705"/>
            <a:ext cx="2984804" cy="3897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Marcador de contenido"/>
          <p:cNvSpPr>
            <a:spLocks noGrp="1"/>
          </p:cNvSpPr>
          <p:nvPr>
            <p:ph sz="half" idx="2"/>
          </p:nvPr>
        </p:nvSpPr>
        <p:spPr>
          <a:xfrm>
            <a:off x="4355976" y="908720"/>
            <a:ext cx="3721224" cy="5217760"/>
          </a:xfrm>
        </p:spPr>
        <p:txBody>
          <a:bodyPr>
            <a:normAutofit/>
          </a:bodyPr>
          <a:lstStyle/>
          <a:p>
            <a:pPr marL="114300" indent="0">
              <a:buNone/>
            </a:pPr>
            <a:r>
              <a:rPr lang="es-CO" b="1" dirty="0"/>
              <a:t>ASOCIADOS A LA CARGA FÍSICA:</a:t>
            </a:r>
          </a:p>
          <a:p>
            <a:pPr marL="114300" indent="0" algn="just">
              <a:buNone/>
            </a:pPr>
            <a:r>
              <a:rPr lang="es-CO" dirty="0"/>
              <a:t>Son los atributos de la tarea o del puesto</a:t>
            </a:r>
          </a:p>
          <a:p>
            <a:pPr marL="114300" indent="0" algn="just">
              <a:buNone/>
            </a:pPr>
            <a:r>
              <a:rPr lang="es-CO" dirty="0"/>
              <a:t>de trabajo, que inciden en aumentar la</a:t>
            </a:r>
          </a:p>
          <a:p>
            <a:pPr marL="114300" indent="0" algn="just">
              <a:buNone/>
            </a:pPr>
            <a:r>
              <a:rPr lang="es-CO" dirty="0"/>
              <a:t>probabilidad que el trabajador expuesto a</a:t>
            </a:r>
          </a:p>
          <a:p>
            <a:pPr marL="114300" indent="0" algn="just">
              <a:buNone/>
            </a:pPr>
            <a:r>
              <a:rPr lang="es-CO" dirty="0"/>
              <a:t>ellos desarrolle una lesión en su trabajo.</a:t>
            </a:r>
          </a:p>
        </p:txBody>
      </p:sp>
    </p:spTree>
    <p:extLst>
      <p:ext uri="{BB962C8B-B14F-4D97-AF65-F5344CB8AC3E}">
        <p14:creationId xmlns:p14="http://schemas.microsoft.com/office/powerpoint/2010/main" val="27069599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p:txBody>
          <a:bodyPr>
            <a:normAutofit/>
          </a:bodyPr>
          <a:lstStyle/>
          <a:p>
            <a:pPr marL="114300" indent="0">
              <a:buNone/>
            </a:pPr>
            <a:r>
              <a:rPr lang="es-CO" b="1" dirty="0"/>
              <a:t>MECÁNICOS:</a:t>
            </a:r>
          </a:p>
          <a:p>
            <a:pPr marL="114300" indent="0" algn="just">
              <a:buNone/>
            </a:pPr>
            <a:r>
              <a:rPr lang="es-CO" sz="2000" dirty="0">
                <a:latin typeface="Arial" panose="020B0604020202020204" pitchFamily="34" charset="0"/>
                <a:cs typeface="Arial" panose="020B0604020202020204" pitchFamily="34" charset="0"/>
              </a:rPr>
              <a:t>Se presentan por las condiciones inadecuadas de funcionalidad, diseño, ubicación y disposición de las máquinas, herramientas y utensilios de trabajo.</a:t>
            </a: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8585" y="3933056"/>
            <a:ext cx="1441006" cy="2016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7" y="2222804"/>
            <a:ext cx="3251343" cy="2934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Marcador de contenido"/>
          <p:cNvSpPr>
            <a:spLocks noGrp="1"/>
          </p:cNvSpPr>
          <p:nvPr>
            <p:ph sz="half" idx="2"/>
          </p:nvPr>
        </p:nvSpPr>
        <p:spPr/>
        <p:txBody>
          <a:bodyPr>
            <a:normAutofit/>
          </a:bodyPr>
          <a:lstStyle/>
          <a:p>
            <a:r>
              <a:rPr lang="es-CO" b="1" dirty="0"/>
              <a:t>PSICOSOCIALES:</a:t>
            </a:r>
          </a:p>
          <a:p>
            <a:pPr marL="114300" indent="0">
              <a:buNone/>
            </a:pPr>
            <a:r>
              <a:rPr lang="es-CO" dirty="0"/>
              <a:t>Condiciones psicosociales cuya identificación y evaluación muestra efectos negativos en la salud de los trabajadores o en el trabajo.</a:t>
            </a:r>
          </a:p>
        </p:txBody>
      </p:sp>
    </p:spTree>
    <p:extLst>
      <p:ext uri="{BB962C8B-B14F-4D97-AF65-F5344CB8AC3E}">
        <p14:creationId xmlns:p14="http://schemas.microsoft.com/office/powerpoint/2010/main" val="15327722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804218"/>
            <a:ext cx="3312368" cy="3934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Marcador de contenido"/>
          <p:cNvSpPr>
            <a:spLocks noGrp="1"/>
          </p:cNvSpPr>
          <p:nvPr>
            <p:ph sz="half" idx="1"/>
          </p:nvPr>
        </p:nvSpPr>
        <p:spPr/>
        <p:txBody>
          <a:bodyPr>
            <a:normAutofit/>
          </a:bodyPr>
          <a:lstStyle/>
          <a:p>
            <a:pPr marL="114300" indent="0">
              <a:buNone/>
            </a:pPr>
            <a:r>
              <a:rPr lang="es-CO" b="1" dirty="0"/>
              <a:t>LOCATIVOS:</a:t>
            </a:r>
          </a:p>
          <a:p>
            <a:pPr marL="114300" indent="0" algn="just">
              <a:buNone/>
            </a:pPr>
            <a:r>
              <a:rPr lang="es-CO" sz="2200" dirty="0">
                <a:latin typeface="Arial" panose="020B0604020202020204" pitchFamily="34" charset="0"/>
                <a:cs typeface="Arial" panose="020B0604020202020204" pitchFamily="34" charset="0"/>
              </a:rPr>
              <a:t>Se generan por las condiciones inadecuadas</a:t>
            </a:r>
          </a:p>
          <a:p>
            <a:pPr marL="114300" indent="0" algn="just">
              <a:buNone/>
            </a:pPr>
            <a:r>
              <a:rPr lang="es-CO" sz="2200" dirty="0">
                <a:latin typeface="Arial" panose="020B0604020202020204" pitchFamily="34" charset="0"/>
                <a:cs typeface="Arial" panose="020B0604020202020204" pitchFamily="34" charset="0"/>
              </a:rPr>
              <a:t>de la infraestructura arquitectónica como</a:t>
            </a:r>
          </a:p>
          <a:p>
            <a:pPr marL="114300" indent="0" algn="just">
              <a:buNone/>
            </a:pPr>
            <a:r>
              <a:rPr lang="es-CO" sz="2200" dirty="0">
                <a:latin typeface="Arial" panose="020B0604020202020204" pitchFamily="34" charset="0"/>
                <a:cs typeface="Arial" panose="020B0604020202020204" pitchFamily="34" charset="0"/>
              </a:rPr>
              <a:t>pisos, techos, pasillos, escaleras, muros,</a:t>
            </a:r>
          </a:p>
          <a:p>
            <a:pPr marL="114300" indent="0" algn="just">
              <a:buNone/>
            </a:pPr>
            <a:r>
              <a:rPr lang="es-CO" sz="2200" dirty="0">
                <a:latin typeface="Arial" panose="020B0604020202020204" pitchFamily="34" charset="0"/>
                <a:cs typeface="Arial" panose="020B0604020202020204" pitchFamily="34" charset="0"/>
              </a:rPr>
              <a:t>espacios confinados, almacenamiento</a:t>
            </a:r>
          </a:p>
        </p:txBody>
      </p: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4650" y="2614427"/>
            <a:ext cx="3762896" cy="29028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Marcador de contenido"/>
          <p:cNvSpPr>
            <a:spLocks noGrp="1"/>
          </p:cNvSpPr>
          <p:nvPr>
            <p:ph sz="half" idx="2"/>
          </p:nvPr>
        </p:nvSpPr>
        <p:spPr/>
        <p:txBody>
          <a:bodyPr>
            <a:normAutofit/>
          </a:bodyPr>
          <a:lstStyle/>
          <a:p>
            <a:pPr marL="114300" indent="0">
              <a:buNone/>
            </a:pPr>
            <a:r>
              <a:rPr lang="es-CO" b="1" dirty="0"/>
              <a:t>SANEAMIENTO BÁSICO:</a:t>
            </a:r>
          </a:p>
          <a:p>
            <a:pPr marL="114300" indent="0" algn="just">
              <a:buNone/>
            </a:pPr>
            <a:r>
              <a:rPr lang="es-CO" dirty="0"/>
              <a:t>Son condiciones relacionadas con el conjunto</a:t>
            </a:r>
          </a:p>
          <a:p>
            <a:pPr marL="114300" indent="0" algn="just">
              <a:buNone/>
            </a:pPr>
            <a:r>
              <a:rPr lang="es-CO" dirty="0"/>
              <a:t>de servicios de alcantarillado, aseo y</a:t>
            </a:r>
          </a:p>
          <a:p>
            <a:pPr marL="114300" indent="0" algn="just">
              <a:buNone/>
            </a:pPr>
            <a:r>
              <a:rPr lang="es-CO" dirty="0"/>
              <a:t>manipulación de residuos.</a:t>
            </a:r>
          </a:p>
        </p:txBody>
      </p:sp>
    </p:spTree>
    <p:extLst>
      <p:ext uri="{BB962C8B-B14F-4D97-AF65-F5344CB8AC3E}">
        <p14:creationId xmlns:p14="http://schemas.microsoft.com/office/powerpoint/2010/main" val="41507081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204864"/>
            <a:ext cx="2664296" cy="34858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Marcador de contenido"/>
          <p:cNvSpPr>
            <a:spLocks noGrp="1"/>
          </p:cNvSpPr>
          <p:nvPr>
            <p:ph sz="half" idx="1"/>
          </p:nvPr>
        </p:nvSpPr>
        <p:spPr/>
        <p:txBody>
          <a:bodyPr>
            <a:normAutofit fontScale="92500"/>
          </a:bodyPr>
          <a:lstStyle/>
          <a:p>
            <a:pPr marL="114300" indent="0">
              <a:buNone/>
            </a:pPr>
            <a:r>
              <a:rPr lang="es-CO" b="1" dirty="0"/>
              <a:t>PÚBLICOS:</a:t>
            </a:r>
          </a:p>
          <a:p>
            <a:pPr marL="114300" indent="0">
              <a:buNone/>
            </a:pPr>
            <a:r>
              <a:rPr lang="es-CO" dirty="0">
                <a:latin typeface="Arial" panose="020B0604020202020204" pitchFamily="34" charset="0"/>
                <a:cs typeface="Arial" panose="020B0604020202020204" pitchFamily="34" charset="0"/>
              </a:rPr>
              <a:t>Se presentan por terrorismo, riesgo contra las</a:t>
            </a:r>
          </a:p>
          <a:p>
            <a:pPr marL="114300" indent="0">
              <a:buNone/>
            </a:pPr>
            <a:r>
              <a:rPr lang="es-CO" dirty="0">
                <a:latin typeface="Arial" panose="020B0604020202020204" pitchFamily="34" charset="0"/>
                <a:cs typeface="Arial" panose="020B0604020202020204" pitchFamily="34" charset="0"/>
              </a:rPr>
              <a:t>instalaciones o contra el proceso productivo,</a:t>
            </a:r>
          </a:p>
          <a:p>
            <a:pPr marL="114300" indent="0">
              <a:buNone/>
            </a:pPr>
            <a:r>
              <a:rPr lang="es-CO" dirty="0">
                <a:latin typeface="Arial" panose="020B0604020202020204" pitchFamily="34" charset="0"/>
                <a:cs typeface="Arial" panose="020B0604020202020204" pitchFamily="34" charset="0"/>
              </a:rPr>
              <a:t>violencia social como atracos, secuestros,</a:t>
            </a:r>
          </a:p>
          <a:p>
            <a:pPr marL="114300" indent="0">
              <a:buNone/>
            </a:pPr>
            <a:r>
              <a:rPr lang="es-CO" dirty="0">
                <a:latin typeface="Arial" panose="020B0604020202020204" pitchFamily="34" charset="0"/>
                <a:cs typeface="Arial" panose="020B0604020202020204" pitchFamily="34" charset="0"/>
              </a:rPr>
              <a:t>asonadas, entre otros.</a:t>
            </a:r>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4267" y="2564904"/>
            <a:ext cx="3420529"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Marcador de contenido"/>
          <p:cNvSpPr>
            <a:spLocks noGrp="1"/>
          </p:cNvSpPr>
          <p:nvPr>
            <p:ph sz="half" idx="2"/>
          </p:nvPr>
        </p:nvSpPr>
        <p:spPr/>
        <p:txBody>
          <a:bodyPr>
            <a:normAutofit fontScale="92500"/>
          </a:bodyPr>
          <a:lstStyle/>
          <a:p>
            <a:pPr marL="114300" indent="0">
              <a:buNone/>
            </a:pPr>
            <a:r>
              <a:rPr lang="es-CO" b="1" dirty="0"/>
              <a:t>NATURALES:</a:t>
            </a:r>
          </a:p>
          <a:p>
            <a:pPr marL="114300" indent="0" algn="just">
              <a:buNone/>
            </a:pPr>
            <a:r>
              <a:rPr lang="es-CO" dirty="0"/>
              <a:t>Generados por fenómenos de la naturaleza como tormentas eléctricas, huracanes,</a:t>
            </a:r>
          </a:p>
          <a:p>
            <a:pPr marL="114300" indent="0" algn="just">
              <a:buNone/>
            </a:pPr>
            <a:r>
              <a:rPr lang="es-CO" dirty="0"/>
              <a:t>terremotos, maremotos, deslizamientos e</a:t>
            </a:r>
          </a:p>
          <a:p>
            <a:pPr marL="114300" indent="0" algn="just">
              <a:buNone/>
            </a:pPr>
            <a:r>
              <a:rPr lang="es-CO" dirty="0"/>
              <a:t>inundaciones.</a:t>
            </a:r>
          </a:p>
        </p:txBody>
      </p:sp>
    </p:spTree>
    <p:extLst>
      <p:ext uri="{BB962C8B-B14F-4D97-AF65-F5344CB8AC3E}">
        <p14:creationId xmlns:p14="http://schemas.microsoft.com/office/powerpoint/2010/main" val="24208383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p:txBody>
          <a:bodyPr/>
          <a:lstStyle/>
          <a:p>
            <a:pPr marL="114300" indent="0">
              <a:buNone/>
            </a:pPr>
            <a:r>
              <a:rPr lang="es-CO" b="1" dirty="0"/>
              <a:t>ELÉCTRICOS:</a:t>
            </a:r>
          </a:p>
          <a:p>
            <a:pPr marL="114300" indent="0" algn="just">
              <a:buNone/>
            </a:pPr>
            <a:r>
              <a:rPr lang="es-CO" dirty="0"/>
              <a:t>Se generan por contacto con altas y bajas tensiones de energía.</a:t>
            </a:r>
          </a:p>
        </p:txBody>
      </p:sp>
      <p:sp>
        <p:nvSpPr>
          <p:cNvPr id="4" name="3 Marcador de contenido"/>
          <p:cNvSpPr>
            <a:spLocks noGrp="1"/>
          </p:cNvSpPr>
          <p:nvPr>
            <p:ph sz="half" idx="2"/>
          </p:nvPr>
        </p:nvSpPr>
        <p:spPr/>
        <p:txBody>
          <a:bodyPr/>
          <a:lstStyle/>
          <a:p>
            <a:pPr marL="114300" indent="0">
              <a:buNone/>
            </a:pPr>
            <a:r>
              <a:rPr lang="es-CO" b="1" dirty="0"/>
              <a:t>TRÁNSITO:</a:t>
            </a:r>
          </a:p>
          <a:p>
            <a:pPr marL="114300" indent="0" algn="just">
              <a:buNone/>
            </a:pPr>
            <a:r>
              <a:rPr lang="es-CO" dirty="0"/>
              <a:t>Eventos generados por colisiones, volcamiento, atropellamientos de medios de transporte.</a:t>
            </a: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861048"/>
            <a:ext cx="3000375" cy="2181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4293096"/>
            <a:ext cx="1893106" cy="22303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77832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67744" y="476672"/>
            <a:ext cx="5076903" cy="400110"/>
          </a:xfrm>
          <a:prstGeom prst="rect">
            <a:avLst/>
          </a:prstGeom>
        </p:spPr>
        <p:txBody>
          <a:bodyPr wrap="none">
            <a:spAutoFit/>
          </a:bodyPr>
          <a:lstStyle/>
          <a:p>
            <a:r>
              <a:rPr lang="es-MX" sz="2000" b="1" dirty="0"/>
              <a:t>PROCEDIMIENTO   EN CASO DE EMERGENCIAS</a:t>
            </a:r>
          </a:p>
        </p:txBody>
      </p:sp>
      <p:sp>
        <p:nvSpPr>
          <p:cNvPr id="3" name="3 Rectángulo"/>
          <p:cNvSpPr>
            <a:spLocks noChangeArrowheads="1"/>
          </p:cNvSpPr>
          <p:nvPr/>
        </p:nvSpPr>
        <p:spPr bwMode="auto">
          <a:xfrm>
            <a:off x="250824" y="1164522"/>
            <a:ext cx="31181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1600">
                <a:solidFill>
                  <a:srgbClr val="262626"/>
                </a:solidFill>
                <a:latin typeface="Incised901 Lt BT"/>
              </a:defRPr>
            </a:lvl1pPr>
            <a:lvl2pPr marL="742950" indent="-285750" eaLnBrk="0" hangingPunct="0">
              <a:spcBef>
                <a:spcPct val="20000"/>
              </a:spcBef>
              <a:buChar char="–"/>
              <a:defRPr sz="1600">
                <a:solidFill>
                  <a:srgbClr val="262626"/>
                </a:solidFill>
                <a:latin typeface="Incised901 Lt BT"/>
              </a:defRPr>
            </a:lvl2pPr>
            <a:lvl3pPr marL="1143000" indent="-228600" eaLnBrk="0" hangingPunct="0">
              <a:spcBef>
                <a:spcPct val="20000"/>
              </a:spcBef>
              <a:buChar char="•"/>
              <a:defRPr sz="1600">
                <a:solidFill>
                  <a:srgbClr val="262626"/>
                </a:solidFill>
                <a:latin typeface="Incised901 Lt BT"/>
              </a:defRPr>
            </a:lvl3pPr>
            <a:lvl4pPr marL="1600200" indent="-228600" eaLnBrk="0" hangingPunct="0">
              <a:spcBef>
                <a:spcPct val="20000"/>
              </a:spcBef>
              <a:buChar char="–"/>
              <a:defRPr sz="1600">
                <a:solidFill>
                  <a:srgbClr val="262626"/>
                </a:solidFill>
                <a:latin typeface="Incised901 Lt BT"/>
              </a:defRPr>
            </a:lvl4pPr>
            <a:lvl5pPr marL="2057400" indent="-228600" eaLnBrk="0" hangingPunct="0">
              <a:spcBef>
                <a:spcPct val="20000"/>
              </a:spcBef>
              <a:buChar char="»"/>
              <a:defRPr sz="1600">
                <a:solidFill>
                  <a:srgbClr val="262626"/>
                </a:solidFill>
                <a:latin typeface="Incised901 Lt BT"/>
              </a:defRPr>
            </a:lvl5pPr>
            <a:lvl6pPr marL="2514600" indent="-228600" eaLnBrk="0" fontAlgn="base" hangingPunct="0">
              <a:spcBef>
                <a:spcPct val="20000"/>
              </a:spcBef>
              <a:spcAft>
                <a:spcPct val="0"/>
              </a:spcAft>
              <a:buChar char="»"/>
              <a:defRPr sz="1600">
                <a:solidFill>
                  <a:srgbClr val="262626"/>
                </a:solidFill>
                <a:latin typeface="Incised901 Lt BT"/>
              </a:defRPr>
            </a:lvl6pPr>
            <a:lvl7pPr marL="2971800" indent="-228600" eaLnBrk="0" fontAlgn="base" hangingPunct="0">
              <a:spcBef>
                <a:spcPct val="20000"/>
              </a:spcBef>
              <a:spcAft>
                <a:spcPct val="0"/>
              </a:spcAft>
              <a:buChar char="»"/>
              <a:defRPr sz="1600">
                <a:solidFill>
                  <a:srgbClr val="262626"/>
                </a:solidFill>
                <a:latin typeface="Incised901 Lt BT"/>
              </a:defRPr>
            </a:lvl7pPr>
            <a:lvl8pPr marL="3429000" indent="-228600" eaLnBrk="0" fontAlgn="base" hangingPunct="0">
              <a:spcBef>
                <a:spcPct val="20000"/>
              </a:spcBef>
              <a:spcAft>
                <a:spcPct val="0"/>
              </a:spcAft>
              <a:buChar char="»"/>
              <a:defRPr sz="1600">
                <a:solidFill>
                  <a:srgbClr val="262626"/>
                </a:solidFill>
                <a:latin typeface="Incised901 Lt BT"/>
              </a:defRPr>
            </a:lvl8pPr>
            <a:lvl9pPr marL="3886200" indent="-228600" eaLnBrk="0" fontAlgn="base" hangingPunct="0">
              <a:spcBef>
                <a:spcPct val="20000"/>
              </a:spcBef>
              <a:spcAft>
                <a:spcPct val="0"/>
              </a:spcAft>
              <a:buChar char="»"/>
              <a:defRPr sz="1600">
                <a:solidFill>
                  <a:srgbClr val="262626"/>
                </a:solidFill>
                <a:latin typeface="Incised901 Lt BT"/>
              </a:defRPr>
            </a:lvl9pPr>
          </a:lstStyle>
          <a:p>
            <a:pPr eaLnBrk="1" hangingPunct="1">
              <a:spcBef>
                <a:spcPct val="0"/>
              </a:spcBef>
              <a:buFontTx/>
              <a:buNone/>
            </a:pPr>
            <a:r>
              <a:rPr lang="es-CO" altLang="es-CO" sz="1400" b="1" u="none" dirty="0">
                <a:solidFill>
                  <a:srgbClr val="00B050"/>
                </a:solidFill>
                <a:latin typeface="Arial" pitchFamily="34" charset="0"/>
              </a:rPr>
              <a:t>ANTE CUALQUIER EMERGENCIA:</a:t>
            </a:r>
            <a:endParaRPr lang="es-CO" altLang="es-CO" sz="1400" dirty="0">
              <a:solidFill>
                <a:srgbClr val="00B050"/>
              </a:solidFill>
              <a:latin typeface="Arial" pitchFamily="34" charset="0"/>
            </a:endParaRPr>
          </a:p>
        </p:txBody>
      </p:sp>
      <p:sp>
        <p:nvSpPr>
          <p:cNvPr id="4" name="5 Rectángulo"/>
          <p:cNvSpPr/>
          <p:nvPr/>
        </p:nvSpPr>
        <p:spPr>
          <a:xfrm>
            <a:off x="661988" y="1647825"/>
            <a:ext cx="4572000" cy="1446550"/>
          </a:xfrm>
          <a:prstGeom prst="rect">
            <a:avLst/>
          </a:prstGeom>
        </p:spPr>
        <p:txBody>
          <a:bodyPr>
            <a:spAutoFit/>
          </a:bodyPr>
          <a:lstStyle/>
          <a:p>
            <a:pPr marL="342900" indent="-342900">
              <a:buFontTx/>
              <a:buAutoNum type="alphaUcPeriod"/>
              <a:defRPr/>
            </a:pPr>
            <a:r>
              <a:rPr lang="es-CO" sz="1400" u="none" dirty="0">
                <a:latin typeface="Arial" charset="0"/>
              </a:rPr>
              <a:t>Mantenga la calma.</a:t>
            </a:r>
          </a:p>
          <a:p>
            <a:pPr marL="342900" indent="-342900">
              <a:buFontTx/>
              <a:buAutoNum type="alphaUcPeriod"/>
              <a:defRPr/>
            </a:pPr>
            <a:r>
              <a:rPr lang="es-CO" sz="1400" u="none" dirty="0">
                <a:latin typeface="Arial" charset="0"/>
              </a:rPr>
              <a:t>Identifique la situación</a:t>
            </a:r>
          </a:p>
          <a:p>
            <a:pPr>
              <a:defRPr/>
            </a:pPr>
            <a:r>
              <a:rPr lang="es-CO" sz="1400" u="none" dirty="0">
                <a:latin typeface="Arial" charset="0"/>
              </a:rPr>
              <a:t>C.    Protéjase</a:t>
            </a:r>
          </a:p>
          <a:p>
            <a:pPr>
              <a:defRPr/>
            </a:pPr>
            <a:r>
              <a:rPr lang="es-CO" sz="1400" u="none" dirty="0">
                <a:latin typeface="Arial" charset="0"/>
              </a:rPr>
              <a:t>D.    De la voz de alerta</a:t>
            </a:r>
          </a:p>
          <a:p>
            <a:pPr>
              <a:defRPr/>
            </a:pPr>
            <a:r>
              <a:rPr lang="es-CO" sz="1400" u="none" dirty="0">
                <a:latin typeface="Arial" charset="0"/>
              </a:rPr>
              <a:t>E.    Números de emergencia: </a:t>
            </a:r>
          </a:p>
          <a:p>
            <a:pPr>
              <a:defRPr/>
            </a:pPr>
            <a:endParaRPr lang="es-CO" u="none" dirty="0">
              <a:latin typeface="Arial" charset="0"/>
            </a:endParaRPr>
          </a:p>
        </p:txBody>
      </p:sp>
      <p:graphicFrame>
        <p:nvGraphicFramePr>
          <p:cNvPr id="5" name="Group 34"/>
          <p:cNvGraphicFramePr>
            <a:graphicFrameLocks/>
          </p:cNvGraphicFramePr>
          <p:nvPr>
            <p:extLst>
              <p:ext uri="{D42A27DB-BD31-4B8C-83A1-F6EECF244321}">
                <p14:modId xmlns:p14="http://schemas.microsoft.com/office/powerpoint/2010/main" val="2503741343"/>
              </p:ext>
            </p:extLst>
          </p:nvPr>
        </p:nvGraphicFramePr>
        <p:xfrm>
          <a:off x="971550" y="3033713"/>
          <a:ext cx="6911975" cy="2598737"/>
        </p:xfrm>
        <a:graphic>
          <a:graphicData uri="http://schemas.openxmlformats.org/drawingml/2006/table">
            <a:tbl>
              <a:tblPr/>
              <a:tblGrid>
                <a:gridCol w="3671525">
                  <a:extLst>
                    <a:ext uri="{9D8B030D-6E8A-4147-A177-3AD203B41FA5}">
                      <a16:colId xmlns:a16="http://schemas.microsoft.com/office/drawing/2014/main" val="20000"/>
                    </a:ext>
                  </a:extLst>
                </a:gridCol>
                <a:gridCol w="3240450">
                  <a:extLst>
                    <a:ext uri="{9D8B030D-6E8A-4147-A177-3AD203B41FA5}">
                      <a16:colId xmlns:a16="http://schemas.microsoft.com/office/drawing/2014/main" val="20001"/>
                    </a:ext>
                  </a:extLst>
                </a:gridCol>
              </a:tblGrid>
              <a:tr h="360154">
                <a:tc>
                  <a:txBody>
                    <a:bodyPr/>
                    <a:lstStyle/>
                    <a:p>
                      <a:pPr marL="0" marR="0" lvl="0" indent="0" algn="ctr" defTabSz="766763" rtl="0" eaLnBrk="0" fontAlgn="base" latinLnBrk="0" hangingPunct="0">
                        <a:lnSpc>
                          <a:spcPct val="100000"/>
                        </a:lnSpc>
                        <a:spcBef>
                          <a:spcPct val="20000"/>
                        </a:spcBef>
                        <a:spcAft>
                          <a:spcPct val="0"/>
                        </a:spcAft>
                        <a:buClrTx/>
                        <a:buSzTx/>
                        <a:buFontTx/>
                        <a:buNone/>
                        <a:tabLst/>
                      </a:pPr>
                      <a:r>
                        <a:rPr kumimoji="0" lang="es-MX" sz="1400" b="1" i="0" u="none" strike="noStrike" cap="none" normalizeH="0" baseline="0" dirty="0">
                          <a:ln>
                            <a:noFill/>
                          </a:ln>
                          <a:solidFill>
                            <a:srgbClr val="0070C0"/>
                          </a:solidFill>
                          <a:effectLst/>
                          <a:latin typeface="Incised901 BdCn BT"/>
                        </a:rPr>
                        <a:t>AREA</a:t>
                      </a:r>
                      <a:endParaRPr kumimoji="0" lang="es-ES" sz="1400" b="1" i="0" u="none" strike="noStrike" cap="none" normalizeH="0" baseline="0" dirty="0">
                        <a:ln>
                          <a:noFill/>
                        </a:ln>
                        <a:solidFill>
                          <a:srgbClr val="0070C0"/>
                        </a:solidFill>
                        <a:effectLst/>
                        <a:latin typeface="Incised901 BdCn BT"/>
                      </a:endParaRPr>
                    </a:p>
                  </a:txBody>
                  <a:tcPr marL="91418" marR="91418" marT="45695" marB="45695" horzOverflow="overflow">
                    <a:lnL w="12700" cap="flat" cmpd="sng" algn="ctr">
                      <a:solidFill>
                        <a:srgbClr val="0066FF"/>
                      </a:solidFill>
                      <a:prstDash val="solid"/>
                      <a:round/>
                      <a:headEnd type="none" w="med" len="med"/>
                      <a:tailEnd type="none" w="med" len="med"/>
                    </a:lnL>
                    <a:lnR w="12700" cap="flat" cmpd="sng" algn="ctr">
                      <a:solidFill>
                        <a:srgbClr val="0066FF"/>
                      </a:solidFill>
                      <a:prstDash val="solid"/>
                      <a:round/>
                      <a:headEnd type="none" w="med" len="med"/>
                      <a:tailEnd type="none" w="med" len="med"/>
                    </a:lnR>
                    <a:lnT w="12700" cap="flat" cmpd="sng" algn="ctr">
                      <a:solidFill>
                        <a:srgbClr val="0066FF"/>
                      </a:solidFill>
                      <a:prstDash val="solid"/>
                      <a:round/>
                      <a:headEnd type="none" w="med" len="med"/>
                      <a:tailEnd type="none" w="med" len="med"/>
                    </a:lnT>
                    <a:lnB w="12700" cap="flat" cmpd="sng" algn="ctr">
                      <a:solidFill>
                        <a:srgbClr val="0066FF"/>
                      </a:solidFill>
                      <a:prstDash val="solid"/>
                      <a:round/>
                      <a:headEnd type="none" w="med" len="med"/>
                      <a:tailEnd type="none" w="med" len="med"/>
                    </a:lnB>
                    <a:lnTlToBr>
                      <a:noFill/>
                    </a:lnTlToBr>
                    <a:lnBlToTr>
                      <a:noFill/>
                    </a:lnBlToTr>
                    <a:solidFill>
                      <a:schemeClr val="bg1"/>
                    </a:solidFill>
                  </a:tcPr>
                </a:tc>
                <a:tc>
                  <a:txBody>
                    <a:bodyPr/>
                    <a:lstStyle/>
                    <a:p>
                      <a:pPr marL="384175" marR="0" lvl="1" indent="0" algn="ctr" defTabSz="766763" rtl="0" eaLnBrk="0" fontAlgn="base" latinLnBrk="0" hangingPunct="0">
                        <a:lnSpc>
                          <a:spcPct val="100000"/>
                        </a:lnSpc>
                        <a:spcBef>
                          <a:spcPct val="20000"/>
                        </a:spcBef>
                        <a:spcAft>
                          <a:spcPct val="0"/>
                        </a:spcAft>
                        <a:buClrTx/>
                        <a:buSzTx/>
                        <a:buFontTx/>
                        <a:buNone/>
                        <a:tabLst/>
                      </a:pPr>
                      <a:r>
                        <a:rPr kumimoji="0" lang="es-MX" sz="1400" b="1" i="0" u="none" strike="noStrike" cap="none" normalizeH="0" baseline="0" dirty="0">
                          <a:ln>
                            <a:noFill/>
                          </a:ln>
                          <a:solidFill>
                            <a:srgbClr val="0070C0"/>
                          </a:solidFill>
                          <a:effectLst/>
                          <a:latin typeface="Incised901 Lt BT"/>
                        </a:rPr>
                        <a:t>EXTENSIONES / CELULARES</a:t>
                      </a:r>
                      <a:endParaRPr kumimoji="0" lang="es-ES" sz="1400" b="1" i="0" u="none" strike="noStrike" cap="none" normalizeH="0" baseline="0" dirty="0">
                        <a:ln>
                          <a:noFill/>
                        </a:ln>
                        <a:solidFill>
                          <a:srgbClr val="0070C0"/>
                        </a:solidFill>
                        <a:effectLst/>
                        <a:latin typeface="Incised901 Lt BT"/>
                      </a:endParaRPr>
                    </a:p>
                  </a:txBody>
                  <a:tcPr marL="91418" marR="91418" marT="45695" marB="45695" horzOverflow="overflow">
                    <a:lnL w="12700" cap="flat" cmpd="sng" algn="ctr">
                      <a:solidFill>
                        <a:srgbClr val="0066FF"/>
                      </a:solidFill>
                      <a:prstDash val="solid"/>
                      <a:round/>
                      <a:headEnd type="none" w="med" len="med"/>
                      <a:tailEnd type="none" w="med" len="med"/>
                    </a:lnL>
                    <a:lnR w="12700" cap="flat" cmpd="sng" algn="ctr">
                      <a:solidFill>
                        <a:srgbClr val="0066FF"/>
                      </a:solidFill>
                      <a:prstDash val="solid"/>
                      <a:round/>
                      <a:headEnd type="none" w="med" len="med"/>
                      <a:tailEnd type="none" w="med" len="med"/>
                    </a:lnR>
                    <a:lnT w="12700" cap="flat" cmpd="sng" algn="ctr">
                      <a:solidFill>
                        <a:srgbClr val="0066FF"/>
                      </a:solidFill>
                      <a:prstDash val="solid"/>
                      <a:round/>
                      <a:headEnd type="none" w="med" len="med"/>
                      <a:tailEnd type="none" w="med" len="med"/>
                    </a:lnT>
                    <a:lnB w="12700" cap="flat" cmpd="sng" algn="ctr">
                      <a:solidFill>
                        <a:srgbClr val="0066FF"/>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621741">
                <a:tc>
                  <a:txBody>
                    <a:bodyPr/>
                    <a:lstStyle/>
                    <a:p>
                      <a:pPr marL="0" marR="0" lvl="0" indent="0" algn="l" defTabSz="766763" rtl="0" eaLnBrk="0" fontAlgn="base" latinLnBrk="0" hangingPunct="0">
                        <a:lnSpc>
                          <a:spcPct val="100000"/>
                        </a:lnSpc>
                        <a:spcBef>
                          <a:spcPct val="20000"/>
                        </a:spcBef>
                        <a:spcAft>
                          <a:spcPct val="0"/>
                        </a:spcAft>
                        <a:buClrTx/>
                        <a:buSzTx/>
                        <a:buFontTx/>
                        <a:buNone/>
                        <a:tabLst/>
                      </a:pPr>
                      <a:r>
                        <a:rPr kumimoji="0" lang="es-CO" sz="1400" b="1" i="0" u="none" strike="noStrike" cap="none" normalizeH="0" baseline="0" dirty="0">
                          <a:ln>
                            <a:noFill/>
                          </a:ln>
                          <a:solidFill>
                            <a:schemeClr val="tx1"/>
                          </a:solidFill>
                          <a:effectLst/>
                          <a:latin typeface="Incised901 BdCn BT"/>
                        </a:rPr>
                        <a:t>Sala de Mando</a:t>
                      </a:r>
                      <a:endParaRPr kumimoji="0" lang="es-ES" sz="1400" b="1" i="0" u="none" strike="noStrike" cap="none" normalizeH="0" baseline="0" dirty="0">
                        <a:ln>
                          <a:noFill/>
                        </a:ln>
                        <a:solidFill>
                          <a:schemeClr val="tx1"/>
                        </a:solidFill>
                        <a:effectLst/>
                        <a:latin typeface="Incised901 BdCn BT"/>
                      </a:endParaRPr>
                    </a:p>
                  </a:txBody>
                  <a:tcPr marL="91418" marR="91418" marT="45695" marB="45695" horzOverflow="overflow">
                    <a:lnL w="12700" cap="flat" cmpd="sng" algn="ctr">
                      <a:solidFill>
                        <a:srgbClr val="0066FF"/>
                      </a:solidFill>
                      <a:prstDash val="solid"/>
                      <a:round/>
                      <a:headEnd type="none" w="med" len="med"/>
                      <a:tailEnd type="none" w="med" len="med"/>
                    </a:lnL>
                    <a:lnR w="12700" cap="flat" cmpd="sng" algn="ctr">
                      <a:solidFill>
                        <a:srgbClr val="0066FF"/>
                      </a:solidFill>
                      <a:prstDash val="solid"/>
                      <a:round/>
                      <a:headEnd type="none" w="med" len="med"/>
                      <a:tailEnd type="none" w="med" len="med"/>
                    </a:lnR>
                    <a:lnT w="12700" cap="flat" cmpd="sng" algn="ctr">
                      <a:solidFill>
                        <a:srgbClr val="0066FF"/>
                      </a:solidFill>
                      <a:prstDash val="solid"/>
                      <a:round/>
                      <a:headEnd type="none" w="med" len="med"/>
                      <a:tailEnd type="none" w="med" len="med"/>
                    </a:lnT>
                    <a:lnB w="12700" cap="flat" cmpd="sng" algn="ctr">
                      <a:solidFill>
                        <a:srgbClr val="0066FF"/>
                      </a:solidFill>
                      <a:prstDash val="solid"/>
                      <a:round/>
                      <a:headEnd type="none" w="med" len="med"/>
                      <a:tailEnd type="none" w="med" len="med"/>
                    </a:lnB>
                    <a:lnTlToBr>
                      <a:noFill/>
                    </a:lnTlToBr>
                    <a:lnBlToTr>
                      <a:noFill/>
                    </a:lnBlToTr>
                    <a:solidFill>
                      <a:schemeClr val="bg1"/>
                    </a:solidFill>
                  </a:tcPr>
                </a:tc>
                <a:tc>
                  <a:txBody>
                    <a:bodyPr/>
                    <a:lstStyle/>
                    <a:p>
                      <a:pPr marL="384175" marR="0" lvl="1" indent="0" algn="ctr" defTabSz="766763" rtl="0" eaLnBrk="0" fontAlgn="base" latinLnBrk="0" hangingPunct="0">
                        <a:lnSpc>
                          <a:spcPct val="100000"/>
                        </a:lnSpc>
                        <a:spcBef>
                          <a:spcPct val="20000"/>
                        </a:spcBef>
                        <a:spcAft>
                          <a:spcPct val="0"/>
                        </a:spcAft>
                        <a:buClrTx/>
                        <a:buSzTx/>
                        <a:buFontTx/>
                        <a:buNone/>
                        <a:tabLst/>
                      </a:pPr>
                      <a:r>
                        <a:rPr kumimoji="0" lang="es-CO" sz="1800" b="1" i="0" u="none" strike="noStrike" cap="none" normalizeH="0" baseline="0" dirty="0">
                          <a:ln>
                            <a:noFill/>
                          </a:ln>
                          <a:solidFill>
                            <a:srgbClr val="FF0000"/>
                          </a:solidFill>
                          <a:effectLst/>
                          <a:latin typeface="Incised901 Lt BT"/>
                        </a:rPr>
                        <a:t>3298</a:t>
                      </a:r>
                    </a:p>
                    <a:p>
                      <a:pPr marL="384175" marR="0" lvl="1" indent="0" algn="ctr" defTabSz="766763" rtl="0" eaLnBrk="0" fontAlgn="base" latinLnBrk="0" hangingPunct="0">
                        <a:lnSpc>
                          <a:spcPct val="100000"/>
                        </a:lnSpc>
                        <a:spcBef>
                          <a:spcPct val="20000"/>
                        </a:spcBef>
                        <a:spcAft>
                          <a:spcPct val="0"/>
                        </a:spcAft>
                        <a:buClrTx/>
                        <a:buSzTx/>
                        <a:buFontTx/>
                        <a:buNone/>
                        <a:tabLst/>
                      </a:pPr>
                      <a:r>
                        <a:rPr kumimoji="0" lang="es-CO" sz="1400" b="1" i="0" u="none" strike="noStrike" cap="none" normalizeH="0" baseline="0" dirty="0">
                          <a:ln>
                            <a:noFill/>
                          </a:ln>
                          <a:solidFill>
                            <a:schemeClr val="tx1"/>
                          </a:solidFill>
                          <a:effectLst/>
                          <a:latin typeface="Incised901 Lt BT"/>
                        </a:rPr>
                        <a:t>3220 / 3221 / 3222 / 3114156398</a:t>
                      </a:r>
                      <a:endParaRPr kumimoji="0" lang="es-ES" sz="1400" b="0" i="0" u="none" strike="noStrike" cap="none" normalizeH="0" baseline="0" dirty="0">
                        <a:ln>
                          <a:noFill/>
                        </a:ln>
                        <a:solidFill>
                          <a:schemeClr val="tx1"/>
                        </a:solidFill>
                        <a:effectLst/>
                        <a:latin typeface="Incised901 Lt BT"/>
                      </a:endParaRPr>
                    </a:p>
                  </a:txBody>
                  <a:tcPr marL="91418" marR="91418" marT="45695" marB="45695" horzOverflow="overflow">
                    <a:lnL w="12700" cap="flat" cmpd="sng" algn="ctr">
                      <a:solidFill>
                        <a:srgbClr val="0066FF"/>
                      </a:solidFill>
                      <a:prstDash val="solid"/>
                      <a:round/>
                      <a:headEnd type="none" w="med" len="med"/>
                      <a:tailEnd type="none" w="med" len="med"/>
                    </a:lnL>
                    <a:lnR w="12700" cap="flat" cmpd="sng" algn="ctr">
                      <a:solidFill>
                        <a:srgbClr val="0066FF"/>
                      </a:solidFill>
                      <a:prstDash val="solid"/>
                      <a:round/>
                      <a:headEnd type="none" w="med" len="med"/>
                      <a:tailEnd type="none" w="med" len="med"/>
                    </a:lnR>
                    <a:lnT w="12700" cap="flat" cmpd="sng" algn="ctr">
                      <a:solidFill>
                        <a:srgbClr val="0066FF"/>
                      </a:solidFill>
                      <a:prstDash val="solid"/>
                      <a:round/>
                      <a:headEnd type="none" w="med" len="med"/>
                      <a:tailEnd type="none" w="med" len="med"/>
                    </a:lnT>
                    <a:lnB w="12700" cap="flat" cmpd="sng" algn="ctr">
                      <a:solidFill>
                        <a:srgbClr val="0066FF"/>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40511">
                <a:tc>
                  <a:txBody>
                    <a:bodyPr/>
                    <a:lstStyle/>
                    <a:p>
                      <a:pPr marL="0" marR="0" lvl="0" indent="0" algn="l" defTabSz="766763" rtl="0" eaLnBrk="0" fontAlgn="base" latinLnBrk="0" hangingPunct="0">
                        <a:lnSpc>
                          <a:spcPct val="100000"/>
                        </a:lnSpc>
                        <a:spcBef>
                          <a:spcPct val="20000"/>
                        </a:spcBef>
                        <a:spcAft>
                          <a:spcPct val="0"/>
                        </a:spcAft>
                        <a:buClrTx/>
                        <a:buSzTx/>
                        <a:buFontTx/>
                        <a:buNone/>
                        <a:tabLst/>
                      </a:pPr>
                      <a:r>
                        <a:rPr kumimoji="0" lang="es-CO" sz="1400" b="1" i="0" u="none" strike="noStrike" cap="none" normalizeH="0" baseline="0" dirty="0">
                          <a:ln>
                            <a:noFill/>
                          </a:ln>
                          <a:solidFill>
                            <a:schemeClr val="tx1"/>
                          </a:solidFill>
                          <a:effectLst/>
                          <a:latin typeface="Incised901 BdCn BT"/>
                        </a:rPr>
                        <a:t>Operador Local (Turbo grupo / Caldera</a:t>
                      </a:r>
                      <a:endParaRPr kumimoji="0" lang="es-ES" sz="1400" b="1" i="0" u="none" strike="noStrike" cap="none" normalizeH="0" baseline="0" dirty="0">
                        <a:ln>
                          <a:noFill/>
                        </a:ln>
                        <a:solidFill>
                          <a:schemeClr val="tx1"/>
                        </a:solidFill>
                        <a:effectLst/>
                        <a:latin typeface="Incised901 BdCn BT"/>
                      </a:endParaRPr>
                    </a:p>
                  </a:txBody>
                  <a:tcPr marL="91418" marR="91418" marT="45695" marB="45695" horzOverflow="overflow">
                    <a:lnL w="12700" cap="flat" cmpd="sng" algn="ctr">
                      <a:solidFill>
                        <a:srgbClr val="0066FF"/>
                      </a:solidFill>
                      <a:prstDash val="solid"/>
                      <a:round/>
                      <a:headEnd type="none" w="med" len="med"/>
                      <a:tailEnd type="none" w="med" len="med"/>
                    </a:lnL>
                    <a:lnR w="12700" cap="flat" cmpd="sng" algn="ctr">
                      <a:solidFill>
                        <a:srgbClr val="0066FF"/>
                      </a:solidFill>
                      <a:prstDash val="solid"/>
                      <a:round/>
                      <a:headEnd type="none" w="med" len="med"/>
                      <a:tailEnd type="none" w="med" len="med"/>
                    </a:lnR>
                    <a:lnT w="12700" cap="flat" cmpd="sng" algn="ctr">
                      <a:solidFill>
                        <a:srgbClr val="0066FF"/>
                      </a:solidFill>
                      <a:prstDash val="solid"/>
                      <a:round/>
                      <a:headEnd type="none" w="med" len="med"/>
                      <a:tailEnd type="none" w="med" len="med"/>
                    </a:lnT>
                    <a:lnB w="12700" cap="flat" cmpd="sng" algn="ctr">
                      <a:solidFill>
                        <a:srgbClr val="0066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766763" rtl="0" eaLnBrk="0" fontAlgn="base" latinLnBrk="0" hangingPunct="0">
                        <a:lnSpc>
                          <a:spcPct val="100000"/>
                        </a:lnSpc>
                        <a:spcBef>
                          <a:spcPct val="20000"/>
                        </a:spcBef>
                        <a:spcAft>
                          <a:spcPct val="0"/>
                        </a:spcAft>
                        <a:buClrTx/>
                        <a:buSzTx/>
                        <a:buFontTx/>
                        <a:buNone/>
                        <a:tabLst/>
                      </a:pPr>
                      <a:r>
                        <a:rPr kumimoji="0" lang="es-CO" sz="1400" b="1" i="0" u="none" strike="noStrike" cap="none" normalizeH="0" baseline="0" dirty="0">
                          <a:ln>
                            <a:noFill/>
                          </a:ln>
                          <a:solidFill>
                            <a:schemeClr val="tx1"/>
                          </a:solidFill>
                          <a:effectLst/>
                          <a:latin typeface="Incised901 BdCn BT"/>
                        </a:rPr>
                        <a:t>3224</a:t>
                      </a:r>
                      <a:endParaRPr kumimoji="0" lang="es-ES" sz="1400" b="1" i="0" u="none" strike="noStrike" cap="none" normalizeH="0" baseline="0" dirty="0">
                        <a:ln>
                          <a:noFill/>
                        </a:ln>
                        <a:solidFill>
                          <a:schemeClr val="tx1"/>
                        </a:solidFill>
                        <a:effectLst/>
                        <a:latin typeface="Incised901 BdCn BT"/>
                      </a:endParaRPr>
                    </a:p>
                  </a:txBody>
                  <a:tcPr marL="91418" marR="91418" marT="45695" marB="45695" horzOverflow="overflow">
                    <a:lnL w="12700" cap="flat" cmpd="sng" algn="ctr">
                      <a:solidFill>
                        <a:srgbClr val="0066FF"/>
                      </a:solidFill>
                      <a:prstDash val="solid"/>
                      <a:round/>
                      <a:headEnd type="none" w="med" len="med"/>
                      <a:tailEnd type="none" w="med" len="med"/>
                    </a:lnL>
                    <a:lnR w="12700" cap="flat" cmpd="sng" algn="ctr">
                      <a:solidFill>
                        <a:srgbClr val="0066FF"/>
                      </a:solidFill>
                      <a:prstDash val="solid"/>
                      <a:round/>
                      <a:headEnd type="none" w="med" len="med"/>
                      <a:tailEnd type="none" w="med" len="med"/>
                    </a:lnR>
                    <a:lnT w="12700" cap="flat" cmpd="sng" algn="ctr">
                      <a:solidFill>
                        <a:srgbClr val="0066FF"/>
                      </a:solidFill>
                      <a:prstDash val="solid"/>
                      <a:round/>
                      <a:headEnd type="none" w="med" len="med"/>
                      <a:tailEnd type="none" w="med" len="med"/>
                    </a:lnT>
                    <a:lnB w="12700" cap="flat" cmpd="sng" algn="ctr">
                      <a:solidFill>
                        <a:srgbClr val="0066FF"/>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55394">
                <a:tc>
                  <a:txBody>
                    <a:bodyPr/>
                    <a:lstStyle/>
                    <a:p>
                      <a:pPr marL="0" marR="0" lvl="0" indent="0" algn="l" defTabSz="766763" rtl="0" eaLnBrk="0" fontAlgn="base" latinLnBrk="0" hangingPunct="0">
                        <a:lnSpc>
                          <a:spcPct val="100000"/>
                        </a:lnSpc>
                        <a:spcBef>
                          <a:spcPct val="20000"/>
                        </a:spcBef>
                        <a:spcAft>
                          <a:spcPct val="0"/>
                        </a:spcAft>
                        <a:buClrTx/>
                        <a:buSzTx/>
                        <a:buFontTx/>
                        <a:buNone/>
                        <a:tabLst/>
                      </a:pPr>
                      <a:r>
                        <a:rPr kumimoji="0" lang="es-CO" sz="1400" b="1" i="0" u="none" strike="noStrike" cap="none" normalizeH="0" baseline="0" dirty="0">
                          <a:ln>
                            <a:noFill/>
                          </a:ln>
                          <a:solidFill>
                            <a:schemeClr val="tx1"/>
                          </a:solidFill>
                          <a:effectLst/>
                          <a:latin typeface="Incised901 BdCn BT"/>
                        </a:rPr>
                        <a:t>Planta de Agua</a:t>
                      </a:r>
                      <a:endParaRPr kumimoji="0" lang="es-ES" sz="1400" b="1" i="0" u="none" strike="noStrike" cap="none" normalizeH="0" baseline="0" dirty="0">
                        <a:ln>
                          <a:noFill/>
                        </a:ln>
                        <a:solidFill>
                          <a:schemeClr val="tx1"/>
                        </a:solidFill>
                        <a:effectLst/>
                        <a:latin typeface="Incised901 BdCn BT"/>
                      </a:endParaRPr>
                    </a:p>
                  </a:txBody>
                  <a:tcPr marL="91418" marR="91418" marT="45695" marB="45695" horzOverflow="overflow">
                    <a:lnL w="12700" cap="flat" cmpd="sng" algn="ctr">
                      <a:solidFill>
                        <a:srgbClr val="0066FF"/>
                      </a:solidFill>
                      <a:prstDash val="solid"/>
                      <a:round/>
                      <a:headEnd type="none" w="med" len="med"/>
                      <a:tailEnd type="none" w="med" len="med"/>
                    </a:lnL>
                    <a:lnR w="12700" cap="flat" cmpd="sng" algn="ctr">
                      <a:solidFill>
                        <a:srgbClr val="0066FF"/>
                      </a:solidFill>
                      <a:prstDash val="solid"/>
                      <a:round/>
                      <a:headEnd type="none" w="med" len="med"/>
                      <a:tailEnd type="none" w="med" len="med"/>
                    </a:lnR>
                    <a:lnT w="12700" cap="flat" cmpd="sng" algn="ctr">
                      <a:solidFill>
                        <a:srgbClr val="0066FF"/>
                      </a:solidFill>
                      <a:prstDash val="solid"/>
                      <a:round/>
                      <a:headEnd type="none" w="med" len="med"/>
                      <a:tailEnd type="none" w="med" len="med"/>
                    </a:lnT>
                    <a:lnB w="12700" cap="flat" cmpd="sng" algn="ctr">
                      <a:solidFill>
                        <a:srgbClr val="0066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766763" rtl="0" eaLnBrk="0" fontAlgn="base" latinLnBrk="0" hangingPunct="0">
                        <a:lnSpc>
                          <a:spcPct val="100000"/>
                        </a:lnSpc>
                        <a:spcBef>
                          <a:spcPct val="20000"/>
                        </a:spcBef>
                        <a:spcAft>
                          <a:spcPct val="0"/>
                        </a:spcAft>
                        <a:buClrTx/>
                        <a:buSzTx/>
                        <a:buFontTx/>
                        <a:buNone/>
                        <a:tabLst/>
                      </a:pPr>
                      <a:r>
                        <a:rPr kumimoji="0" lang="es-CO" sz="1400" b="1" i="0" u="none" strike="noStrike" cap="none" normalizeH="0" baseline="0">
                          <a:ln>
                            <a:noFill/>
                          </a:ln>
                          <a:solidFill>
                            <a:schemeClr val="tx1"/>
                          </a:solidFill>
                          <a:effectLst/>
                          <a:latin typeface="Incised901 BdCn BT"/>
                        </a:rPr>
                        <a:t>3223</a:t>
                      </a:r>
                      <a:endParaRPr kumimoji="0" lang="es-ES" sz="1400" b="1" i="0" u="none" strike="noStrike" cap="none" normalizeH="0" baseline="0">
                        <a:ln>
                          <a:noFill/>
                        </a:ln>
                        <a:solidFill>
                          <a:schemeClr val="tx1"/>
                        </a:solidFill>
                        <a:effectLst/>
                        <a:latin typeface="Incised901 BdCn BT"/>
                      </a:endParaRPr>
                    </a:p>
                  </a:txBody>
                  <a:tcPr marL="91418" marR="91418" marT="45695" marB="45695" horzOverflow="overflow">
                    <a:lnL w="12700" cap="flat" cmpd="sng" algn="ctr">
                      <a:solidFill>
                        <a:srgbClr val="0066FF"/>
                      </a:solidFill>
                      <a:prstDash val="solid"/>
                      <a:round/>
                      <a:headEnd type="none" w="med" len="med"/>
                      <a:tailEnd type="none" w="med" len="med"/>
                    </a:lnL>
                    <a:lnR w="12700" cap="flat" cmpd="sng" algn="ctr">
                      <a:solidFill>
                        <a:srgbClr val="0066FF"/>
                      </a:solidFill>
                      <a:prstDash val="solid"/>
                      <a:round/>
                      <a:headEnd type="none" w="med" len="med"/>
                      <a:tailEnd type="none" w="med" len="med"/>
                    </a:lnR>
                    <a:lnT w="12700" cap="flat" cmpd="sng" algn="ctr">
                      <a:solidFill>
                        <a:srgbClr val="0066FF"/>
                      </a:solidFill>
                      <a:prstDash val="solid"/>
                      <a:round/>
                      <a:headEnd type="none" w="med" len="med"/>
                      <a:tailEnd type="none" w="med" len="med"/>
                    </a:lnT>
                    <a:lnB w="12700" cap="flat" cmpd="sng" algn="ctr">
                      <a:solidFill>
                        <a:srgbClr val="0066FF"/>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360154">
                <a:tc>
                  <a:txBody>
                    <a:bodyPr/>
                    <a:lstStyle/>
                    <a:p>
                      <a:pPr marL="0" marR="0" lvl="0" indent="0" algn="l" defTabSz="766763" rtl="0" eaLnBrk="0" fontAlgn="base" latinLnBrk="0" hangingPunct="0">
                        <a:lnSpc>
                          <a:spcPct val="100000"/>
                        </a:lnSpc>
                        <a:spcBef>
                          <a:spcPct val="20000"/>
                        </a:spcBef>
                        <a:spcAft>
                          <a:spcPct val="0"/>
                        </a:spcAft>
                        <a:buClrTx/>
                        <a:buSzTx/>
                        <a:buFontTx/>
                        <a:buNone/>
                        <a:tabLst/>
                      </a:pPr>
                      <a:r>
                        <a:rPr kumimoji="0" lang="es-CO" sz="1400" b="1" i="0" u="none" strike="noStrike" cap="none" normalizeH="0" baseline="0" dirty="0">
                          <a:ln>
                            <a:noFill/>
                          </a:ln>
                          <a:solidFill>
                            <a:schemeClr val="tx1"/>
                          </a:solidFill>
                          <a:effectLst/>
                          <a:latin typeface="Incised901 BdCn BT"/>
                        </a:rPr>
                        <a:t>Recepción</a:t>
                      </a:r>
                      <a:endParaRPr kumimoji="0" lang="es-ES" sz="1400" b="1" i="0" u="none" strike="noStrike" cap="none" normalizeH="0" baseline="0" dirty="0">
                        <a:ln>
                          <a:noFill/>
                        </a:ln>
                        <a:solidFill>
                          <a:schemeClr val="tx1"/>
                        </a:solidFill>
                        <a:effectLst/>
                        <a:latin typeface="Incised901 BdCn BT"/>
                      </a:endParaRPr>
                    </a:p>
                  </a:txBody>
                  <a:tcPr marL="91418" marR="91418" marT="45695" marB="45695" horzOverflow="overflow">
                    <a:lnL w="12700" cap="flat" cmpd="sng" algn="ctr">
                      <a:solidFill>
                        <a:srgbClr val="0066FF"/>
                      </a:solidFill>
                      <a:prstDash val="solid"/>
                      <a:round/>
                      <a:headEnd type="none" w="med" len="med"/>
                      <a:tailEnd type="none" w="med" len="med"/>
                    </a:lnL>
                    <a:lnR w="12700" cap="flat" cmpd="sng" algn="ctr">
                      <a:solidFill>
                        <a:srgbClr val="0066FF"/>
                      </a:solidFill>
                      <a:prstDash val="solid"/>
                      <a:round/>
                      <a:headEnd type="none" w="med" len="med"/>
                      <a:tailEnd type="none" w="med" len="med"/>
                    </a:lnR>
                    <a:lnT w="12700" cap="flat" cmpd="sng" algn="ctr">
                      <a:solidFill>
                        <a:srgbClr val="0066FF"/>
                      </a:solidFill>
                      <a:prstDash val="solid"/>
                      <a:round/>
                      <a:headEnd type="none" w="med" len="med"/>
                      <a:tailEnd type="none" w="med" len="med"/>
                    </a:lnT>
                    <a:lnB w="12700" cap="flat" cmpd="sng" algn="ctr">
                      <a:solidFill>
                        <a:srgbClr val="0066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766763" rtl="0" eaLnBrk="0" fontAlgn="base" latinLnBrk="0" hangingPunct="0">
                        <a:lnSpc>
                          <a:spcPct val="100000"/>
                        </a:lnSpc>
                        <a:spcBef>
                          <a:spcPct val="20000"/>
                        </a:spcBef>
                        <a:spcAft>
                          <a:spcPct val="0"/>
                        </a:spcAft>
                        <a:buClrTx/>
                        <a:buSzTx/>
                        <a:buFontTx/>
                        <a:buNone/>
                        <a:tabLst/>
                      </a:pPr>
                      <a:r>
                        <a:rPr kumimoji="0" lang="es-MX" sz="1400" b="1" i="0" u="none" strike="noStrike" cap="none" normalizeH="0" baseline="0">
                          <a:ln>
                            <a:noFill/>
                          </a:ln>
                          <a:solidFill>
                            <a:schemeClr val="tx1"/>
                          </a:solidFill>
                          <a:effectLst/>
                          <a:latin typeface="Incised901 BdCn BT"/>
                        </a:rPr>
                        <a:t>3200 </a:t>
                      </a:r>
                      <a:r>
                        <a:rPr kumimoji="0" lang="es-CO" sz="1400" b="1" i="0" u="none" strike="noStrike" cap="none" normalizeH="0" baseline="0">
                          <a:ln>
                            <a:noFill/>
                          </a:ln>
                          <a:solidFill>
                            <a:schemeClr val="tx1"/>
                          </a:solidFill>
                          <a:effectLst/>
                          <a:latin typeface="Incised901 BdCn BT"/>
                        </a:rPr>
                        <a:t>/ 3114156399</a:t>
                      </a:r>
                      <a:endParaRPr kumimoji="0" lang="es-ES" sz="1400" b="1" i="0" u="none" strike="noStrike" cap="none" normalizeH="0" baseline="0">
                        <a:ln>
                          <a:noFill/>
                        </a:ln>
                        <a:solidFill>
                          <a:schemeClr val="tx1"/>
                        </a:solidFill>
                        <a:effectLst/>
                        <a:latin typeface="Incised901 BdCn BT"/>
                      </a:endParaRPr>
                    </a:p>
                  </a:txBody>
                  <a:tcPr marL="91418" marR="91418" marT="45695" marB="45695" horzOverflow="overflow">
                    <a:lnL w="12700" cap="flat" cmpd="sng" algn="ctr">
                      <a:solidFill>
                        <a:srgbClr val="0066FF"/>
                      </a:solidFill>
                      <a:prstDash val="solid"/>
                      <a:round/>
                      <a:headEnd type="none" w="med" len="med"/>
                      <a:tailEnd type="none" w="med" len="med"/>
                    </a:lnL>
                    <a:lnR w="12700" cap="flat" cmpd="sng" algn="ctr">
                      <a:solidFill>
                        <a:srgbClr val="0066FF"/>
                      </a:solidFill>
                      <a:prstDash val="solid"/>
                      <a:round/>
                      <a:headEnd type="none" w="med" len="med"/>
                      <a:tailEnd type="none" w="med" len="med"/>
                    </a:lnR>
                    <a:lnT w="12700" cap="flat" cmpd="sng" algn="ctr">
                      <a:solidFill>
                        <a:srgbClr val="0066FF"/>
                      </a:solidFill>
                      <a:prstDash val="solid"/>
                      <a:round/>
                      <a:headEnd type="none" w="med" len="med"/>
                      <a:tailEnd type="none" w="med" len="med"/>
                    </a:lnT>
                    <a:lnB w="12700" cap="flat" cmpd="sng" algn="ctr">
                      <a:solidFill>
                        <a:srgbClr val="0066FF"/>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560781">
                <a:tc>
                  <a:txBody>
                    <a:bodyPr/>
                    <a:lstStyle/>
                    <a:p>
                      <a:pPr marL="0" marR="0" lvl="0" indent="0" algn="l" defTabSz="766763" rtl="0" eaLnBrk="0" fontAlgn="base" latinLnBrk="0" hangingPunct="0">
                        <a:lnSpc>
                          <a:spcPct val="100000"/>
                        </a:lnSpc>
                        <a:spcBef>
                          <a:spcPct val="20000"/>
                        </a:spcBef>
                        <a:spcAft>
                          <a:spcPct val="0"/>
                        </a:spcAft>
                        <a:buClrTx/>
                        <a:buSzTx/>
                        <a:buFontTx/>
                        <a:buNone/>
                        <a:tabLst/>
                      </a:pPr>
                      <a:r>
                        <a:rPr kumimoji="0" lang="es-CO" sz="1400" b="1" i="0" u="none" strike="noStrike" cap="none" normalizeH="0" baseline="0" dirty="0">
                          <a:ln>
                            <a:noFill/>
                          </a:ln>
                          <a:solidFill>
                            <a:schemeClr val="tx1"/>
                          </a:solidFill>
                          <a:effectLst/>
                          <a:latin typeface="Incised901 BdCn BT"/>
                        </a:rPr>
                        <a:t>Seguridad Industrial</a:t>
                      </a:r>
                      <a:endParaRPr kumimoji="0" lang="es-ES" sz="1400" b="1" i="0" u="none" strike="noStrike" cap="none" normalizeH="0" baseline="0" dirty="0">
                        <a:ln>
                          <a:noFill/>
                        </a:ln>
                        <a:solidFill>
                          <a:schemeClr val="tx1"/>
                        </a:solidFill>
                        <a:effectLst/>
                        <a:latin typeface="Incised901 BdCn BT"/>
                      </a:endParaRPr>
                    </a:p>
                  </a:txBody>
                  <a:tcPr marL="91418" marR="91418" marT="45695" marB="45695" horzOverflow="overflow">
                    <a:lnL w="12700" cap="flat" cmpd="sng" algn="ctr">
                      <a:solidFill>
                        <a:srgbClr val="0066FF"/>
                      </a:solidFill>
                      <a:prstDash val="solid"/>
                      <a:round/>
                      <a:headEnd type="none" w="med" len="med"/>
                      <a:tailEnd type="none" w="med" len="med"/>
                    </a:lnL>
                    <a:lnR w="12700" cap="flat" cmpd="sng" algn="ctr">
                      <a:solidFill>
                        <a:srgbClr val="0066FF"/>
                      </a:solidFill>
                      <a:prstDash val="solid"/>
                      <a:round/>
                      <a:headEnd type="none" w="med" len="med"/>
                      <a:tailEnd type="none" w="med" len="med"/>
                    </a:lnR>
                    <a:lnT w="12700" cap="flat" cmpd="sng" algn="ctr">
                      <a:solidFill>
                        <a:srgbClr val="0066FF"/>
                      </a:solidFill>
                      <a:prstDash val="solid"/>
                      <a:round/>
                      <a:headEnd type="none" w="med" len="med"/>
                      <a:tailEnd type="none" w="med" len="med"/>
                    </a:lnT>
                    <a:lnB w="12700" cap="flat" cmpd="sng" algn="ctr">
                      <a:solidFill>
                        <a:srgbClr val="0066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766763" rtl="0" eaLnBrk="0" fontAlgn="base" latinLnBrk="0" hangingPunct="0">
                        <a:lnSpc>
                          <a:spcPct val="100000"/>
                        </a:lnSpc>
                        <a:spcBef>
                          <a:spcPct val="20000"/>
                        </a:spcBef>
                        <a:spcAft>
                          <a:spcPct val="0"/>
                        </a:spcAft>
                        <a:buClrTx/>
                        <a:buSzTx/>
                        <a:buFontTx/>
                        <a:buNone/>
                        <a:tabLst/>
                      </a:pPr>
                      <a:r>
                        <a:rPr kumimoji="0" lang="es-CO" sz="1400" b="1" i="0" u="none" strike="noStrike" cap="none" normalizeH="0" baseline="0" dirty="0">
                          <a:ln>
                            <a:noFill/>
                          </a:ln>
                          <a:solidFill>
                            <a:schemeClr val="tx1"/>
                          </a:solidFill>
                          <a:effectLst/>
                          <a:latin typeface="Incised901 BdCn BT"/>
                        </a:rPr>
                        <a:t>3227 / 3238</a:t>
                      </a:r>
                    </a:p>
                    <a:p>
                      <a:pPr marL="0" marR="0" lvl="0" indent="0" algn="ctr" defTabSz="766763" rtl="0" eaLnBrk="0" fontAlgn="base" latinLnBrk="0" hangingPunct="0">
                        <a:lnSpc>
                          <a:spcPct val="100000"/>
                        </a:lnSpc>
                        <a:spcBef>
                          <a:spcPct val="20000"/>
                        </a:spcBef>
                        <a:spcAft>
                          <a:spcPct val="0"/>
                        </a:spcAft>
                        <a:buClrTx/>
                        <a:buSzTx/>
                        <a:buFontTx/>
                        <a:buNone/>
                        <a:tabLst/>
                      </a:pPr>
                      <a:r>
                        <a:rPr kumimoji="0" lang="es-ES" sz="1400" b="1" i="0" u="none" strike="noStrike" cap="none" normalizeH="0" baseline="0" dirty="0">
                          <a:ln>
                            <a:noFill/>
                          </a:ln>
                          <a:solidFill>
                            <a:schemeClr val="tx1"/>
                          </a:solidFill>
                          <a:effectLst/>
                          <a:latin typeface="Incised901 BdCn BT"/>
                        </a:rPr>
                        <a:t>3145967628 </a:t>
                      </a:r>
                    </a:p>
                  </a:txBody>
                  <a:tcPr marL="91418" marR="91418" marT="45695" marB="45695" horzOverflow="overflow">
                    <a:lnL w="12700" cap="flat" cmpd="sng" algn="ctr">
                      <a:solidFill>
                        <a:srgbClr val="0066FF"/>
                      </a:solidFill>
                      <a:prstDash val="solid"/>
                      <a:round/>
                      <a:headEnd type="none" w="med" len="med"/>
                      <a:tailEnd type="none" w="med" len="med"/>
                    </a:lnL>
                    <a:lnR w="12700" cap="flat" cmpd="sng" algn="ctr">
                      <a:solidFill>
                        <a:srgbClr val="0066FF"/>
                      </a:solidFill>
                      <a:prstDash val="solid"/>
                      <a:round/>
                      <a:headEnd type="none" w="med" len="med"/>
                      <a:tailEnd type="none" w="med" len="med"/>
                    </a:lnR>
                    <a:lnT w="12700" cap="flat" cmpd="sng" algn="ctr">
                      <a:solidFill>
                        <a:srgbClr val="0066FF"/>
                      </a:solidFill>
                      <a:prstDash val="solid"/>
                      <a:round/>
                      <a:headEnd type="none" w="med" len="med"/>
                      <a:tailEnd type="none" w="med" len="med"/>
                    </a:lnT>
                    <a:lnB w="12700" cap="flat" cmpd="sng" algn="ctr">
                      <a:solidFill>
                        <a:srgbClr val="0066FF"/>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2859211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 Rectángulo"/>
          <p:cNvSpPr/>
          <p:nvPr/>
        </p:nvSpPr>
        <p:spPr>
          <a:xfrm>
            <a:off x="1043608" y="332148"/>
            <a:ext cx="7039171" cy="523220"/>
          </a:xfrm>
          <a:prstGeom prst="rect">
            <a:avLst/>
          </a:prstGeom>
        </p:spPr>
        <p:txBody>
          <a:bodyPr wrap="none">
            <a:spAutoFit/>
          </a:bodyPr>
          <a:lstStyle/>
          <a:p>
            <a:r>
              <a:rPr lang="es-CO" sz="2800" b="1" dirty="0">
                <a:solidFill>
                  <a:srgbClr val="00B050"/>
                </a:solidFill>
                <a:effectLst>
                  <a:outerShdw blurRad="38100" dist="38100" dir="2700000" algn="tl">
                    <a:srgbClr val="C0C0C0"/>
                  </a:outerShdw>
                </a:effectLst>
              </a:rPr>
              <a:t>PROCEDIMIENTO   EN CASO DE EMERGENCIAS</a:t>
            </a:r>
            <a:endParaRPr lang="es-CO" sz="2800" b="1" dirty="0">
              <a:solidFill>
                <a:srgbClr val="00B050"/>
              </a:solidFill>
            </a:endParaRPr>
          </a:p>
        </p:txBody>
      </p:sp>
      <p:sp>
        <p:nvSpPr>
          <p:cNvPr id="3" name="3 Rectángulo"/>
          <p:cNvSpPr>
            <a:spLocks noChangeArrowheads="1"/>
          </p:cNvSpPr>
          <p:nvPr/>
        </p:nvSpPr>
        <p:spPr bwMode="auto">
          <a:xfrm>
            <a:off x="250824" y="1164522"/>
            <a:ext cx="31181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1600">
                <a:solidFill>
                  <a:srgbClr val="262626"/>
                </a:solidFill>
                <a:latin typeface="Incised901 Lt BT"/>
              </a:defRPr>
            </a:lvl1pPr>
            <a:lvl2pPr marL="742950" indent="-285750" eaLnBrk="0" hangingPunct="0">
              <a:spcBef>
                <a:spcPct val="20000"/>
              </a:spcBef>
              <a:buChar char="–"/>
              <a:defRPr sz="1600">
                <a:solidFill>
                  <a:srgbClr val="262626"/>
                </a:solidFill>
                <a:latin typeface="Incised901 Lt BT"/>
              </a:defRPr>
            </a:lvl2pPr>
            <a:lvl3pPr marL="1143000" indent="-228600" eaLnBrk="0" hangingPunct="0">
              <a:spcBef>
                <a:spcPct val="20000"/>
              </a:spcBef>
              <a:buChar char="•"/>
              <a:defRPr sz="1600">
                <a:solidFill>
                  <a:srgbClr val="262626"/>
                </a:solidFill>
                <a:latin typeface="Incised901 Lt BT"/>
              </a:defRPr>
            </a:lvl3pPr>
            <a:lvl4pPr marL="1600200" indent="-228600" eaLnBrk="0" hangingPunct="0">
              <a:spcBef>
                <a:spcPct val="20000"/>
              </a:spcBef>
              <a:buChar char="–"/>
              <a:defRPr sz="1600">
                <a:solidFill>
                  <a:srgbClr val="262626"/>
                </a:solidFill>
                <a:latin typeface="Incised901 Lt BT"/>
              </a:defRPr>
            </a:lvl4pPr>
            <a:lvl5pPr marL="2057400" indent="-228600" eaLnBrk="0" hangingPunct="0">
              <a:spcBef>
                <a:spcPct val="20000"/>
              </a:spcBef>
              <a:buChar char="»"/>
              <a:defRPr sz="1600">
                <a:solidFill>
                  <a:srgbClr val="262626"/>
                </a:solidFill>
                <a:latin typeface="Incised901 Lt BT"/>
              </a:defRPr>
            </a:lvl5pPr>
            <a:lvl6pPr marL="2514600" indent="-228600" eaLnBrk="0" fontAlgn="base" hangingPunct="0">
              <a:spcBef>
                <a:spcPct val="20000"/>
              </a:spcBef>
              <a:spcAft>
                <a:spcPct val="0"/>
              </a:spcAft>
              <a:buChar char="»"/>
              <a:defRPr sz="1600">
                <a:solidFill>
                  <a:srgbClr val="262626"/>
                </a:solidFill>
                <a:latin typeface="Incised901 Lt BT"/>
              </a:defRPr>
            </a:lvl6pPr>
            <a:lvl7pPr marL="2971800" indent="-228600" eaLnBrk="0" fontAlgn="base" hangingPunct="0">
              <a:spcBef>
                <a:spcPct val="20000"/>
              </a:spcBef>
              <a:spcAft>
                <a:spcPct val="0"/>
              </a:spcAft>
              <a:buChar char="»"/>
              <a:defRPr sz="1600">
                <a:solidFill>
                  <a:srgbClr val="262626"/>
                </a:solidFill>
                <a:latin typeface="Incised901 Lt BT"/>
              </a:defRPr>
            </a:lvl7pPr>
            <a:lvl8pPr marL="3429000" indent="-228600" eaLnBrk="0" fontAlgn="base" hangingPunct="0">
              <a:spcBef>
                <a:spcPct val="20000"/>
              </a:spcBef>
              <a:spcAft>
                <a:spcPct val="0"/>
              </a:spcAft>
              <a:buChar char="»"/>
              <a:defRPr sz="1600">
                <a:solidFill>
                  <a:srgbClr val="262626"/>
                </a:solidFill>
                <a:latin typeface="Incised901 Lt BT"/>
              </a:defRPr>
            </a:lvl8pPr>
            <a:lvl9pPr marL="3886200" indent="-228600" eaLnBrk="0" fontAlgn="base" hangingPunct="0">
              <a:spcBef>
                <a:spcPct val="20000"/>
              </a:spcBef>
              <a:spcAft>
                <a:spcPct val="0"/>
              </a:spcAft>
              <a:buChar char="»"/>
              <a:defRPr sz="1600">
                <a:solidFill>
                  <a:srgbClr val="262626"/>
                </a:solidFill>
                <a:latin typeface="Incised901 Lt BT"/>
              </a:defRPr>
            </a:lvl9pPr>
          </a:lstStyle>
          <a:p>
            <a:pPr eaLnBrk="1" hangingPunct="1">
              <a:spcBef>
                <a:spcPct val="0"/>
              </a:spcBef>
              <a:buFontTx/>
              <a:buNone/>
            </a:pPr>
            <a:r>
              <a:rPr lang="es-CO" altLang="es-CO" sz="1400" b="1" u="none" dirty="0">
                <a:solidFill>
                  <a:srgbClr val="00B050"/>
                </a:solidFill>
                <a:latin typeface="Arial" pitchFamily="34" charset="0"/>
              </a:rPr>
              <a:t>ANTE CUALQUIER EMERGENCIA:</a:t>
            </a:r>
            <a:endParaRPr lang="es-CO" altLang="es-CO" sz="1400" dirty="0">
              <a:solidFill>
                <a:srgbClr val="00B050"/>
              </a:solidFill>
              <a:latin typeface="Arial" pitchFamily="34" charset="0"/>
            </a:endParaRPr>
          </a:p>
        </p:txBody>
      </p:sp>
      <p:sp>
        <p:nvSpPr>
          <p:cNvPr id="4" name="5 Rectángulo"/>
          <p:cNvSpPr>
            <a:spLocks noChangeArrowheads="1"/>
          </p:cNvSpPr>
          <p:nvPr/>
        </p:nvSpPr>
        <p:spPr bwMode="auto">
          <a:xfrm>
            <a:off x="219869" y="1916832"/>
            <a:ext cx="8502650"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1600">
                <a:solidFill>
                  <a:srgbClr val="262626"/>
                </a:solidFill>
                <a:latin typeface="Incised901 Lt BT"/>
              </a:defRPr>
            </a:lvl1pPr>
            <a:lvl2pPr marL="742950" indent="-285750" eaLnBrk="0" hangingPunct="0">
              <a:spcBef>
                <a:spcPct val="20000"/>
              </a:spcBef>
              <a:buChar char="–"/>
              <a:defRPr sz="1600">
                <a:solidFill>
                  <a:srgbClr val="262626"/>
                </a:solidFill>
                <a:latin typeface="Incised901 Lt BT"/>
              </a:defRPr>
            </a:lvl2pPr>
            <a:lvl3pPr marL="1143000" indent="-228600" eaLnBrk="0" hangingPunct="0">
              <a:spcBef>
                <a:spcPct val="20000"/>
              </a:spcBef>
              <a:buChar char="•"/>
              <a:defRPr sz="1600">
                <a:solidFill>
                  <a:srgbClr val="262626"/>
                </a:solidFill>
                <a:latin typeface="Incised901 Lt BT"/>
              </a:defRPr>
            </a:lvl3pPr>
            <a:lvl4pPr marL="1600200" indent="-228600" eaLnBrk="0" hangingPunct="0">
              <a:spcBef>
                <a:spcPct val="20000"/>
              </a:spcBef>
              <a:buChar char="–"/>
              <a:defRPr sz="1600">
                <a:solidFill>
                  <a:srgbClr val="262626"/>
                </a:solidFill>
                <a:latin typeface="Incised901 Lt BT"/>
              </a:defRPr>
            </a:lvl4pPr>
            <a:lvl5pPr marL="2057400" indent="-228600" eaLnBrk="0" hangingPunct="0">
              <a:spcBef>
                <a:spcPct val="20000"/>
              </a:spcBef>
              <a:buChar char="»"/>
              <a:defRPr sz="1600">
                <a:solidFill>
                  <a:srgbClr val="262626"/>
                </a:solidFill>
                <a:latin typeface="Incised901 Lt BT"/>
              </a:defRPr>
            </a:lvl5pPr>
            <a:lvl6pPr marL="2514600" indent="-228600" eaLnBrk="0" fontAlgn="base" hangingPunct="0">
              <a:spcBef>
                <a:spcPct val="20000"/>
              </a:spcBef>
              <a:spcAft>
                <a:spcPct val="0"/>
              </a:spcAft>
              <a:buChar char="»"/>
              <a:defRPr sz="1600">
                <a:solidFill>
                  <a:srgbClr val="262626"/>
                </a:solidFill>
                <a:latin typeface="Incised901 Lt BT"/>
              </a:defRPr>
            </a:lvl6pPr>
            <a:lvl7pPr marL="2971800" indent="-228600" eaLnBrk="0" fontAlgn="base" hangingPunct="0">
              <a:spcBef>
                <a:spcPct val="20000"/>
              </a:spcBef>
              <a:spcAft>
                <a:spcPct val="0"/>
              </a:spcAft>
              <a:buChar char="»"/>
              <a:defRPr sz="1600">
                <a:solidFill>
                  <a:srgbClr val="262626"/>
                </a:solidFill>
                <a:latin typeface="Incised901 Lt BT"/>
              </a:defRPr>
            </a:lvl7pPr>
            <a:lvl8pPr marL="3429000" indent="-228600" eaLnBrk="0" fontAlgn="base" hangingPunct="0">
              <a:spcBef>
                <a:spcPct val="20000"/>
              </a:spcBef>
              <a:spcAft>
                <a:spcPct val="0"/>
              </a:spcAft>
              <a:buChar char="»"/>
              <a:defRPr sz="1600">
                <a:solidFill>
                  <a:srgbClr val="262626"/>
                </a:solidFill>
                <a:latin typeface="Incised901 Lt BT"/>
              </a:defRPr>
            </a:lvl8pPr>
            <a:lvl9pPr marL="3886200" indent="-228600" eaLnBrk="0" fontAlgn="base" hangingPunct="0">
              <a:spcBef>
                <a:spcPct val="20000"/>
              </a:spcBef>
              <a:spcAft>
                <a:spcPct val="0"/>
              </a:spcAft>
              <a:buChar char="»"/>
              <a:defRPr sz="1600">
                <a:solidFill>
                  <a:srgbClr val="262626"/>
                </a:solidFill>
                <a:latin typeface="Incised901 Lt BT"/>
              </a:defRPr>
            </a:lvl9pPr>
          </a:lstStyle>
          <a:p>
            <a:pPr eaLnBrk="1" hangingPunct="1">
              <a:spcBef>
                <a:spcPct val="0"/>
              </a:spcBef>
              <a:buFontTx/>
              <a:buNone/>
            </a:pPr>
            <a:r>
              <a:rPr lang="es-CO" altLang="es-CO" sz="1400" b="1" u="none" dirty="0">
                <a:solidFill>
                  <a:schemeClr val="tx1"/>
                </a:solidFill>
                <a:latin typeface="Arial" pitchFamily="34" charset="0"/>
              </a:rPr>
              <a:t>F. Siga las instrucciones del personal encargado de la emergencia.</a:t>
            </a:r>
          </a:p>
          <a:p>
            <a:pPr eaLnBrk="1" hangingPunct="1">
              <a:spcBef>
                <a:spcPct val="0"/>
              </a:spcBef>
              <a:buFontTx/>
              <a:buNone/>
            </a:pPr>
            <a:r>
              <a:rPr lang="es-CO" altLang="es-CO" sz="1400" b="1" u="none" dirty="0">
                <a:solidFill>
                  <a:schemeClr val="tx1"/>
                </a:solidFill>
                <a:latin typeface="Arial" pitchFamily="34" charset="0"/>
              </a:rPr>
              <a:t>G. Si tiene conocimiento técnico: desenergize, apague o cierre controles, válvulas, circuitos . </a:t>
            </a:r>
          </a:p>
          <a:p>
            <a:pPr eaLnBrk="1" hangingPunct="1">
              <a:spcBef>
                <a:spcPct val="0"/>
              </a:spcBef>
              <a:buFontTx/>
              <a:buNone/>
            </a:pPr>
            <a:r>
              <a:rPr lang="es-CO" altLang="es-CO" sz="1400" b="1" u="none" dirty="0">
                <a:solidFill>
                  <a:schemeClr val="tx1"/>
                </a:solidFill>
                <a:latin typeface="Arial" pitchFamily="34" charset="0"/>
              </a:rPr>
              <a:t>H. Si está capacitado aplique los primeros auxilios, opere sistemas de contra incendios (SCI).</a:t>
            </a:r>
          </a:p>
          <a:p>
            <a:pPr eaLnBrk="1" hangingPunct="1">
              <a:spcBef>
                <a:spcPct val="0"/>
              </a:spcBef>
              <a:buFontTx/>
              <a:buNone/>
            </a:pPr>
            <a:r>
              <a:rPr lang="es-CO" altLang="es-CO" sz="1400" b="1" u="none" dirty="0">
                <a:solidFill>
                  <a:schemeClr val="tx1"/>
                </a:solidFill>
                <a:latin typeface="Arial" pitchFamily="34" charset="0"/>
              </a:rPr>
              <a:t>I.  No active el SCI si representa un riesgo para usted  </a:t>
            </a:r>
          </a:p>
          <a:p>
            <a:pPr eaLnBrk="1" hangingPunct="1">
              <a:spcBef>
                <a:spcPct val="0"/>
              </a:spcBef>
              <a:buFontTx/>
              <a:buNone/>
            </a:pPr>
            <a:r>
              <a:rPr lang="es-CO" altLang="es-CO" sz="1400" b="1" u="none" dirty="0">
                <a:solidFill>
                  <a:schemeClr val="tx1"/>
                </a:solidFill>
                <a:latin typeface="Arial" pitchFamily="34" charset="0"/>
              </a:rPr>
              <a:t>J. Si tiene la ropa en llamas, NO CORRA, tírese al piso y ruede sobre si mismo. </a:t>
            </a:r>
            <a:endParaRPr lang="es-CO" altLang="es-CO" sz="1400" b="1" dirty="0">
              <a:solidFill>
                <a:schemeClr val="tx1"/>
              </a:solidFill>
              <a:latin typeface="Arial" pitchFamily="34" charset="0"/>
            </a:endParaRPr>
          </a:p>
        </p:txBody>
      </p:sp>
      <p:pic>
        <p:nvPicPr>
          <p:cNvPr id="5" name="Imagen 4"/>
          <p:cNvPicPr>
            <a:picLocks noChangeAspect="1"/>
          </p:cNvPicPr>
          <p:nvPr/>
        </p:nvPicPr>
        <p:blipFill>
          <a:blip r:embed="rId2"/>
          <a:stretch>
            <a:fillRect/>
          </a:stretch>
        </p:blipFill>
        <p:spPr>
          <a:xfrm>
            <a:off x="219869" y="3717032"/>
            <a:ext cx="8126672" cy="2517866"/>
          </a:xfrm>
          <a:prstGeom prst="rect">
            <a:avLst/>
          </a:prstGeom>
        </p:spPr>
      </p:pic>
    </p:spTree>
    <p:extLst>
      <p:ext uri="{BB962C8B-B14F-4D97-AF65-F5344CB8AC3E}">
        <p14:creationId xmlns:p14="http://schemas.microsoft.com/office/powerpoint/2010/main" val="7844797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Rectángulo"/>
          <p:cNvSpPr/>
          <p:nvPr/>
        </p:nvSpPr>
        <p:spPr>
          <a:xfrm>
            <a:off x="1043608" y="332148"/>
            <a:ext cx="7039171" cy="523220"/>
          </a:xfrm>
          <a:prstGeom prst="rect">
            <a:avLst/>
          </a:prstGeom>
        </p:spPr>
        <p:txBody>
          <a:bodyPr wrap="none">
            <a:spAutoFit/>
          </a:bodyPr>
          <a:lstStyle/>
          <a:p>
            <a:r>
              <a:rPr lang="es-CO" sz="2800" b="1" dirty="0">
                <a:solidFill>
                  <a:srgbClr val="00B050"/>
                </a:solidFill>
                <a:effectLst>
                  <a:outerShdw blurRad="38100" dist="38100" dir="2700000" algn="tl">
                    <a:srgbClr val="C0C0C0"/>
                  </a:outerShdw>
                </a:effectLst>
              </a:rPr>
              <a:t>PROCEDIMIENTO   EN CASO DE EMERGENCIAS</a:t>
            </a:r>
            <a:endParaRPr lang="es-CO" sz="2800" b="1" dirty="0">
              <a:solidFill>
                <a:srgbClr val="00B050"/>
              </a:solidFill>
            </a:endParaRPr>
          </a:p>
        </p:txBody>
      </p:sp>
      <p:sp>
        <p:nvSpPr>
          <p:cNvPr id="3" name="6 Rectángulo"/>
          <p:cNvSpPr>
            <a:spLocks noChangeArrowheads="1"/>
          </p:cNvSpPr>
          <p:nvPr/>
        </p:nvSpPr>
        <p:spPr bwMode="auto">
          <a:xfrm>
            <a:off x="539552" y="1181199"/>
            <a:ext cx="10823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1600">
                <a:solidFill>
                  <a:srgbClr val="262626"/>
                </a:solidFill>
                <a:latin typeface="Incised901 Lt BT"/>
              </a:defRPr>
            </a:lvl1pPr>
            <a:lvl2pPr marL="742950" indent="-285750" eaLnBrk="0" hangingPunct="0">
              <a:spcBef>
                <a:spcPct val="20000"/>
              </a:spcBef>
              <a:buChar char="–"/>
              <a:defRPr sz="1600">
                <a:solidFill>
                  <a:srgbClr val="262626"/>
                </a:solidFill>
                <a:latin typeface="Incised901 Lt BT"/>
              </a:defRPr>
            </a:lvl2pPr>
            <a:lvl3pPr marL="1143000" indent="-228600" eaLnBrk="0" hangingPunct="0">
              <a:spcBef>
                <a:spcPct val="20000"/>
              </a:spcBef>
              <a:buChar char="•"/>
              <a:defRPr sz="1600">
                <a:solidFill>
                  <a:srgbClr val="262626"/>
                </a:solidFill>
                <a:latin typeface="Incised901 Lt BT"/>
              </a:defRPr>
            </a:lvl3pPr>
            <a:lvl4pPr marL="1600200" indent="-228600" eaLnBrk="0" hangingPunct="0">
              <a:spcBef>
                <a:spcPct val="20000"/>
              </a:spcBef>
              <a:buChar char="–"/>
              <a:defRPr sz="1600">
                <a:solidFill>
                  <a:srgbClr val="262626"/>
                </a:solidFill>
                <a:latin typeface="Incised901 Lt BT"/>
              </a:defRPr>
            </a:lvl4pPr>
            <a:lvl5pPr marL="2057400" indent="-228600" eaLnBrk="0" hangingPunct="0">
              <a:spcBef>
                <a:spcPct val="20000"/>
              </a:spcBef>
              <a:buChar char="»"/>
              <a:defRPr sz="1600">
                <a:solidFill>
                  <a:srgbClr val="262626"/>
                </a:solidFill>
                <a:latin typeface="Incised901 Lt BT"/>
              </a:defRPr>
            </a:lvl5pPr>
            <a:lvl6pPr marL="2514600" indent="-228600" eaLnBrk="0" fontAlgn="base" hangingPunct="0">
              <a:spcBef>
                <a:spcPct val="20000"/>
              </a:spcBef>
              <a:spcAft>
                <a:spcPct val="0"/>
              </a:spcAft>
              <a:buChar char="»"/>
              <a:defRPr sz="1600">
                <a:solidFill>
                  <a:srgbClr val="262626"/>
                </a:solidFill>
                <a:latin typeface="Incised901 Lt BT"/>
              </a:defRPr>
            </a:lvl6pPr>
            <a:lvl7pPr marL="2971800" indent="-228600" eaLnBrk="0" fontAlgn="base" hangingPunct="0">
              <a:spcBef>
                <a:spcPct val="20000"/>
              </a:spcBef>
              <a:spcAft>
                <a:spcPct val="0"/>
              </a:spcAft>
              <a:buChar char="»"/>
              <a:defRPr sz="1600">
                <a:solidFill>
                  <a:srgbClr val="262626"/>
                </a:solidFill>
                <a:latin typeface="Incised901 Lt BT"/>
              </a:defRPr>
            </a:lvl7pPr>
            <a:lvl8pPr marL="3429000" indent="-228600" eaLnBrk="0" fontAlgn="base" hangingPunct="0">
              <a:spcBef>
                <a:spcPct val="20000"/>
              </a:spcBef>
              <a:spcAft>
                <a:spcPct val="0"/>
              </a:spcAft>
              <a:buChar char="»"/>
              <a:defRPr sz="1600">
                <a:solidFill>
                  <a:srgbClr val="262626"/>
                </a:solidFill>
                <a:latin typeface="Incised901 Lt BT"/>
              </a:defRPr>
            </a:lvl8pPr>
            <a:lvl9pPr marL="3886200" indent="-228600" eaLnBrk="0" fontAlgn="base" hangingPunct="0">
              <a:spcBef>
                <a:spcPct val="20000"/>
              </a:spcBef>
              <a:spcAft>
                <a:spcPct val="0"/>
              </a:spcAft>
              <a:buChar char="»"/>
              <a:defRPr sz="1600">
                <a:solidFill>
                  <a:srgbClr val="262626"/>
                </a:solidFill>
                <a:latin typeface="Incised901 Lt BT"/>
              </a:defRPr>
            </a:lvl9pPr>
          </a:lstStyle>
          <a:p>
            <a:pPr eaLnBrk="1" hangingPunct="1">
              <a:spcBef>
                <a:spcPct val="0"/>
              </a:spcBef>
              <a:buFontTx/>
              <a:buNone/>
            </a:pPr>
            <a:r>
              <a:rPr lang="es-CO" altLang="es-CO" sz="1400" b="1" u="none" dirty="0">
                <a:solidFill>
                  <a:srgbClr val="00B050"/>
                </a:solidFill>
                <a:latin typeface="Arial" pitchFamily="34" charset="0"/>
              </a:rPr>
              <a:t>ALARMAS</a:t>
            </a:r>
            <a:endParaRPr lang="es-CO" altLang="es-CO" sz="1400" dirty="0">
              <a:solidFill>
                <a:srgbClr val="00B050"/>
              </a:solidFill>
              <a:latin typeface="Arial" pitchFamily="34" charset="0"/>
            </a:endParaRPr>
          </a:p>
        </p:txBody>
      </p:sp>
      <p:sp>
        <p:nvSpPr>
          <p:cNvPr id="4" name="3 Rectángulo"/>
          <p:cNvSpPr>
            <a:spLocks noChangeArrowheads="1"/>
          </p:cNvSpPr>
          <p:nvPr/>
        </p:nvSpPr>
        <p:spPr bwMode="auto">
          <a:xfrm>
            <a:off x="285750" y="1700213"/>
            <a:ext cx="8102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1600">
                <a:solidFill>
                  <a:srgbClr val="262626"/>
                </a:solidFill>
                <a:latin typeface="Incised901 Lt BT"/>
              </a:defRPr>
            </a:lvl1pPr>
            <a:lvl2pPr marL="742950" indent="-285750" eaLnBrk="0" hangingPunct="0">
              <a:spcBef>
                <a:spcPct val="20000"/>
              </a:spcBef>
              <a:buChar char="–"/>
              <a:defRPr sz="1600">
                <a:solidFill>
                  <a:srgbClr val="262626"/>
                </a:solidFill>
                <a:latin typeface="Incised901 Lt BT"/>
              </a:defRPr>
            </a:lvl2pPr>
            <a:lvl3pPr marL="1143000" indent="-228600" eaLnBrk="0" hangingPunct="0">
              <a:spcBef>
                <a:spcPct val="20000"/>
              </a:spcBef>
              <a:buChar char="•"/>
              <a:defRPr sz="1600">
                <a:solidFill>
                  <a:srgbClr val="262626"/>
                </a:solidFill>
                <a:latin typeface="Incised901 Lt BT"/>
              </a:defRPr>
            </a:lvl3pPr>
            <a:lvl4pPr marL="1600200" indent="-228600" eaLnBrk="0" hangingPunct="0">
              <a:spcBef>
                <a:spcPct val="20000"/>
              </a:spcBef>
              <a:buChar char="–"/>
              <a:defRPr sz="1600">
                <a:solidFill>
                  <a:srgbClr val="262626"/>
                </a:solidFill>
                <a:latin typeface="Incised901 Lt BT"/>
              </a:defRPr>
            </a:lvl4pPr>
            <a:lvl5pPr marL="2057400" indent="-228600" eaLnBrk="0" hangingPunct="0">
              <a:spcBef>
                <a:spcPct val="20000"/>
              </a:spcBef>
              <a:buChar char="»"/>
              <a:defRPr sz="1600">
                <a:solidFill>
                  <a:srgbClr val="262626"/>
                </a:solidFill>
                <a:latin typeface="Incised901 Lt BT"/>
              </a:defRPr>
            </a:lvl5pPr>
            <a:lvl6pPr marL="2514600" indent="-228600" eaLnBrk="0" fontAlgn="base" hangingPunct="0">
              <a:spcBef>
                <a:spcPct val="20000"/>
              </a:spcBef>
              <a:spcAft>
                <a:spcPct val="0"/>
              </a:spcAft>
              <a:buChar char="»"/>
              <a:defRPr sz="1600">
                <a:solidFill>
                  <a:srgbClr val="262626"/>
                </a:solidFill>
                <a:latin typeface="Incised901 Lt BT"/>
              </a:defRPr>
            </a:lvl6pPr>
            <a:lvl7pPr marL="2971800" indent="-228600" eaLnBrk="0" fontAlgn="base" hangingPunct="0">
              <a:spcBef>
                <a:spcPct val="20000"/>
              </a:spcBef>
              <a:spcAft>
                <a:spcPct val="0"/>
              </a:spcAft>
              <a:buChar char="»"/>
              <a:defRPr sz="1600">
                <a:solidFill>
                  <a:srgbClr val="262626"/>
                </a:solidFill>
                <a:latin typeface="Incised901 Lt BT"/>
              </a:defRPr>
            </a:lvl7pPr>
            <a:lvl8pPr marL="3429000" indent="-228600" eaLnBrk="0" fontAlgn="base" hangingPunct="0">
              <a:spcBef>
                <a:spcPct val="20000"/>
              </a:spcBef>
              <a:spcAft>
                <a:spcPct val="0"/>
              </a:spcAft>
              <a:buChar char="»"/>
              <a:defRPr sz="1600">
                <a:solidFill>
                  <a:srgbClr val="262626"/>
                </a:solidFill>
                <a:latin typeface="Incised901 Lt BT"/>
              </a:defRPr>
            </a:lvl8pPr>
            <a:lvl9pPr marL="3886200" indent="-228600" eaLnBrk="0" fontAlgn="base" hangingPunct="0">
              <a:spcBef>
                <a:spcPct val="20000"/>
              </a:spcBef>
              <a:spcAft>
                <a:spcPct val="0"/>
              </a:spcAft>
              <a:buChar char="»"/>
              <a:defRPr sz="1600">
                <a:solidFill>
                  <a:srgbClr val="262626"/>
                </a:solidFill>
                <a:latin typeface="Incised901 Lt BT"/>
              </a:defRPr>
            </a:lvl9pPr>
          </a:lstStyle>
          <a:p>
            <a:pPr eaLnBrk="1" hangingPunct="1">
              <a:spcBef>
                <a:spcPct val="0"/>
              </a:spcBef>
              <a:buFontTx/>
              <a:buNone/>
            </a:pPr>
            <a:r>
              <a:rPr lang="es-CO" altLang="es-CO" sz="1400" u="none" dirty="0">
                <a:solidFill>
                  <a:schemeClr val="tx1"/>
                </a:solidFill>
                <a:latin typeface="Arial" pitchFamily="34" charset="0"/>
              </a:rPr>
              <a:t>A. Identifique la situación y responda de acuerdo con su nivel de entrenamiento.</a:t>
            </a:r>
          </a:p>
          <a:p>
            <a:pPr eaLnBrk="1" hangingPunct="1">
              <a:spcBef>
                <a:spcPct val="0"/>
              </a:spcBef>
              <a:buFontTx/>
              <a:buNone/>
            </a:pPr>
            <a:r>
              <a:rPr lang="es-CO" altLang="es-CO" sz="1400" u="none" dirty="0">
                <a:solidFill>
                  <a:schemeClr val="tx1"/>
                </a:solidFill>
                <a:latin typeface="Arial" pitchFamily="34" charset="0"/>
              </a:rPr>
              <a:t>B. La alarma se pueden dar de la siguiente manera:</a:t>
            </a:r>
          </a:p>
        </p:txBody>
      </p:sp>
      <p:sp>
        <p:nvSpPr>
          <p:cNvPr id="5" name="9 Rectángulo"/>
          <p:cNvSpPr>
            <a:spLocks noChangeArrowheads="1"/>
          </p:cNvSpPr>
          <p:nvPr/>
        </p:nvSpPr>
        <p:spPr bwMode="auto">
          <a:xfrm>
            <a:off x="661988" y="2236788"/>
            <a:ext cx="45720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Char char="•"/>
              <a:defRPr sz="1600">
                <a:solidFill>
                  <a:srgbClr val="262626"/>
                </a:solidFill>
                <a:latin typeface="Incised901 Lt BT"/>
              </a:defRPr>
            </a:lvl1pPr>
            <a:lvl2pPr marL="742950" indent="-285750" eaLnBrk="0" hangingPunct="0">
              <a:spcBef>
                <a:spcPct val="20000"/>
              </a:spcBef>
              <a:buChar char="–"/>
              <a:defRPr sz="1600">
                <a:solidFill>
                  <a:srgbClr val="262626"/>
                </a:solidFill>
                <a:latin typeface="Incised901 Lt BT"/>
              </a:defRPr>
            </a:lvl2pPr>
            <a:lvl3pPr marL="1143000" indent="-228600" eaLnBrk="0" hangingPunct="0">
              <a:spcBef>
                <a:spcPct val="20000"/>
              </a:spcBef>
              <a:buChar char="•"/>
              <a:defRPr sz="1600">
                <a:solidFill>
                  <a:srgbClr val="262626"/>
                </a:solidFill>
                <a:latin typeface="Incised901 Lt BT"/>
              </a:defRPr>
            </a:lvl3pPr>
            <a:lvl4pPr marL="1600200" indent="-228600" eaLnBrk="0" hangingPunct="0">
              <a:spcBef>
                <a:spcPct val="20000"/>
              </a:spcBef>
              <a:buChar char="–"/>
              <a:defRPr sz="1600">
                <a:solidFill>
                  <a:srgbClr val="262626"/>
                </a:solidFill>
                <a:latin typeface="Incised901 Lt BT"/>
              </a:defRPr>
            </a:lvl4pPr>
            <a:lvl5pPr marL="2057400" indent="-228600" eaLnBrk="0" hangingPunct="0">
              <a:spcBef>
                <a:spcPct val="20000"/>
              </a:spcBef>
              <a:buChar char="»"/>
              <a:defRPr sz="1600">
                <a:solidFill>
                  <a:srgbClr val="262626"/>
                </a:solidFill>
                <a:latin typeface="Incised901 Lt BT"/>
              </a:defRPr>
            </a:lvl5pPr>
            <a:lvl6pPr marL="2514600" indent="-228600" eaLnBrk="0" fontAlgn="base" hangingPunct="0">
              <a:spcBef>
                <a:spcPct val="20000"/>
              </a:spcBef>
              <a:spcAft>
                <a:spcPct val="0"/>
              </a:spcAft>
              <a:buChar char="»"/>
              <a:defRPr sz="1600">
                <a:solidFill>
                  <a:srgbClr val="262626"/>
                </a:solidFill>
                <a:latin typeface="Incised901 Lt BT"/>
              </a:defRPr>
            </a:lvl6pPr>
            <a:lvl7pPr marL="2971800" indent="-228600" eaLnBrk="0" fontAlgn="base" hangingPunct="0">
              <a:spcBef>
                <a:spcPct val="20000"/>
              </a:spcBef>
              <a:spcAft>
                <a:spcPct val="0"/>
              </a:spcAft>
              <a:buChar char="»"/>
              <a:defRPr sz="1600">
                <a:solidFill>
                  <a:srgbClr val="262626"/>
                </a:solidFill>
                <a:latin typeface="Incised901 Lt BT"/>
              </a:defRPr>
            </a:lvl7pPr>
            <a:lvl8pPr marL="3429000" indent="-228600" eaLnBrk="0" fontAlgn="base" hangingPunct="0">
              <a:spcBef>
                <a:spcPct val="20000"/>
              </a:spcBef>
              <a:spcAft>
                <a:spcPct val="0"/>
              </a:spcAft>
              <a:buChar char="»"/>
              <a:defRPr sz="1600">
                <a:solidFill>
                  <a:srgbClr val="262626"/>
                </a:solidFill>
                <a:latin typeface="Incised901 Lt BT"/>
              </a:defRPr>
            </a:lvl8pPr>
            <a:lvl9pPr marL="3886200" indent="-228600" eaLnBrk="0" fontAlgn="base" hangingPunct="0">
              <a:spcBef>
                <a:spcPct val="20000"/>
              </a:spcBef>
              <a:spcAft>
                <a:spcPct val="0"/>
              </a:spcAft>
              <a:buChar char="»"/>
              <a:defRPr sz="1600">
                <a:solidFill>
                  <a:srgbClr val="262626"/>
                </a:solidFill>
                <a:latin typeface="Incised901 Lt BT"/>
              </a:defRPr>
            </a:lvl9pPr>
          </a:lstStyle>
          <a:p>
            <a:pPr eaLnBrk="1" hangingPunct="1">
              <a:spcBef>
                <a:spcPct val="0"/>
              </a:spcBef>
            </a:pPr>
            <a:r>
              <a:rPr lang="es-CO" altLang="es-CO" sz="1400" u="none" dirty="0">
                <a:solidFill>
                  <a:schemeClr val="tx1"/>
                </a:solidFill>
                <a:latin typeface="Arial" pitchFamily="34" charset="0"/>
              </a:rPr>
              <a:t>Persona a persona. </a:t>
            </a:r>
          </a:p>
          <a:p>
            <a:pPr eaLnBrk="1" hangingPunct="1">
              <a:spcBef>
                <a:spcPct val="0"/>
              </a:spcBef>
            </a:pPr>
            <a:r>
              <a:rPr lang="es-CO" altLang="es-CO" sz="1400" u="none" dirty="0">
                <a:solidFill>
                  <a:schemeClr val="tx1"/>
                </a:solidFill>
                <a:latin typeface="Arial" pitchFamily="34" charset="0"/>
              </a:rPr>
              <a:t> Señal por radio, altavoz o buscapersonas.</a:t>
            </a:r>
          </a:p>
          <a:p>
            <a:pPr eaLnBrk="1" hangingPunct="1">
              <a:spcBef>
                <a:spcPct val="0"/>
              </a:spcBef>
            </a:pPr>
            <a:r>
              <a:rPr lang="es-CO" altLang="es-CO" sz="1400" u="none" dirty="0">
                <a:solidFill>
                  <a:schemeClr val="tx1"/>
                </a:solidFill>
                <a:latin typeface="Arial" pitchFamily="34" charset="0"/>
              </a:rPr>
              <a:t>Alarma general de planta.</a:t>
            </a:r>
          </a:p>
        </p:txBody>
      </p:sp>
      <p:pic>
        <p:nvPicPr>
          <p:cNvPr id="6" name="Picture 15" descr="http://cidbimena.desastres.hn/docum/ops/publicaciones/ops01s/p104b.gif"/>
          <p:cNvPicPr>
            <a:picLocks noChangeAspect="1" noChangeArrowheads="1"/>
          </p:cNvPicPr>
          <p:nvPr/>
        </p:nvPicPr>
        <p:blipFill>
          <a:blip r:embed="rId2">
            <a:extLst>
              <a:ext uri="{28A0092B-C50C-407E-A947-70E740481C1C}">
                <a14:useLocalDpi xmlns:a14="http://schemas.microsoft.com/office/drawing/2010/main" val="0"/>
              </a:ext>
            </a:extLst>
          </a:blip>
          <a:srcRect l="7080" t="4829" r="2921" b="5498"/>
          <a:stretch>
            <a:fillRect/>
          </a:stretch>
        </p:blipFill>
        <p:spPr bwMode="auto">
          <a:xfrm>
            <a:off x="259090" y="3284984"/>
            <a:ext cx="3492500" cy="273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3" descr="http://www.leedan.com/Edwards%20Fire%20Alarm.jpg"/>
          <p:cNvPicPr>
            <a:picLocks noChangeAspect="1" noChangeArrowheads="1"/>
          </p:cNvPicPr>
          <p:nvPr/>
        </p:nvPicPr>
        <p:blipFill>
          <a:blip r:embed="rId3">
            <a:extLst>
              <a:ext uri="{28A0092B-C50C-407E-A947-70E740481C1C}">
                <a14:useLocalDpi xmlns:a14="http://schemas.microsoft.com/office/drawing/2010/main" val="0"/>
              </a:ext>
            </a:extLst>
          </a:blip>
          <a:srcRect l="5678" t="3954" r="1913" b="3519"/>
          <a:stretch>
            <a:fillRect/>
          </a:stretch>
        </p:blipFill>
        <p:spPr bwMode="auto">
          <a:xfrm>
            <a:off x="4334900" y="2987675"/>
            <a:ext cx="4032448" cy="303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71274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Rectángulo"/>
          <p:cNvSpPr/>
          <p:nvPr/>
        </p:nvSpPr>
        <p:spPr>
          <a:xfrm>
            <a:off x="1043608" y="332148"/>
            <a:ext cx="7039171" cy="523220"/>
          </a:xfrm>
          <a:prstGeom prst="rect">
            <a:avLst/>
          </a:prstGeom>
        </p:spPr>
        <p:txBody>
          <a:bodyPr wrap="none">
            <a:spAutoFit/>
          </a:bodyPr>
          <a:lstStyle/>
          <a:p>
            <a:r>
              <a:rPr lang="es-CO" sz="2800" b="1" dirty="0">
                <a:solidFill>
                  <a:srgbClr val="00B050"/>
                </a:solidFill>
                <a:effectLst>
                  <a:outerShdw blurRad="38100" dist="38100" dir="2700000" algn="tl">
                    <a:srgbClr val="C0C0C0"/>
                  </a:outerShdw>
                </a:effectLst>
              </a:rPr>
              <a:t>PROCEDIMIENTO   EN CASO DE EMERGENCIAS</a:t>
            </a:r>
            <a:endParaRPr lang="es-CO" sz="2800" b="1" dirty="0">
              <a:solidFill>
                <a:srgbClr val="00B050"/>
              </a:solidFill>
            </a:endParaRPr>
          </a:p>
        </p:txBody>
      </p:sp>
      <p:sp>
        <p:nvSpPr>
          <p:cNvPr id="3" name="Rectángulo 2"/>
          <p:cNvSpPr/>
          <p:nvPr/>
        </p:nvSpPr>
        <p:spPr>
          <a:xfrm>
            <a:off x="539552" y="1124744"/>
            <a:ext cx="1728358" cy="369332"/>
          </a:xfrm>
          <a:prstGeom prst="rect">
            <a:avLst/>
          </a:prstGeom>
        </p:spPr>
        <p:txBody>
          <a:bodyPr wrap="none">
            <a:spAutoFit/>
          </a:bodyPr>
          <a:lstStyle/>
          <a:p>
            <a:pPr>
              <a:defRPr/>
            </a:pPr>
            <a:r>
              <a:rPr lang="es-CO" kern="0" dirty="0">
                <a:solidFill>
                  <a:srgbClr val="00B050"/>
                </a:solidFill>
                <a:effectLst>
                  <a:outerShdw blurRad="38100" dist="38100" dir="2700000" algn="tl">
                    <a:srgbClr val="C0C0C0"/>
                  </a:outerShdw>
                </a:effectLst>
              </a:rPr>
              <a:t>EVACUACIONES:</a:t>
            </a:r>
          </a:p>
        </p:txBody>
      </p:sp>
      <p:sp>
        <p:nvSpPr>
          <p:cNvPr id="4" name="5 Rectángulo"/>
          <p:cNvSpPr/>
          <p:nvPr/>
        </p:nvSpPr>
        <p:spPr>
          <a:xfrm>
            <a:off x="323528" y="1501842"/>
            <a:ext cx="8208912" cy="523220"/>
          </a:xfrm>
          <a:prstGeom prst="rect">
            <a:avLst/>
          </a:prstGeom>
        </p:spPr>
        <p:txBody>
          <a:bodyPr wrap="square">
            <a:spAutoFit/>
          </a:bodyPr>
          <a:lstStyle/>
          <a:p>
            <a:pPr>
              <a:defRPr/>
            </a:pPr>
            <a:r>
              <a:rPr lang="es-ES_tradnl" sz="1400" kern="0" dirty="0">
                <a:latin typeface="Arial" pitchFamily="34" charset="0"/>
              </a:rPr>
              <a:t>Se anunciará por ALTA VOZ (ALTO PARLANTE, </a:t>
            </a:r>
            <a:r>
              <a:rPr lang="es-ES_tradnl" sz="1400" kern="0" dirty="0"/>
              <a:t>O</a:t>
            </a:r>
            <a:r>
              <a:rPr lang="es-ES_tradnl" sz="1400" kern="0" dirty="0">
                <a:latin typeface="Arial" pitchFamily="34" charset="0"/>
              </a:rPr>
              <a:t> BUSCAPERSONAS), radio, voz a voz</a:t>
            </a:r>
            <a:r>
              <a:rPr lang="es-ES_tradnl" sz="1400" b="1" kern="0" dirty="0">
                <a:latin typeface="Arial" pitchFamily="34" charset="0"/>
              </a:rPr>
              <a:t>.</a:t>
            </a:r>
            <a:r>
              <a:rPr lang="es-ES_tradnl" sz="1400" b="1" i="1" kern="0" dirty="0">
                <a:latin typeface="Arial" pitchFamily="34" charset="0"/>
              </a:rPr>
              <a:t> </a:t>
            </a:r>
          </a:p>
          <a:p>
            <a:pPr>
              <a:defRPr/>
            </a:pPr>
            <a:r>
              <a:rPr lang="es-ES_tradnl" sz="1400" kern="0" dirty="0">
                <a:latin typeface="Arial" pitchFamily="34" charset="0"/>
              </a:rPr>
              <a:t>El responsable del personal visitante es la persona a quien visitan</a:t>
            </a:r>
            <a:r>
              <a:rPr lang="es-ES_tradnl" sz="1400" b="1" i="1" kern="0" dirty="0">
                <a:latin typeface="Arial" pitchFamily="34" charset="0"/>
              </a:rPr>
              <a:t>.</a:t>
            </a:r>
          </a:p>
        </p:txBody>
      </p:sp>
      <p:sp>
        <p:nvSpPr>
          <p:cNvPr id="5" name="Rectangle 6"/>
          <p:cNvSpPr txBox="1">
            <a:spLocks noChangeArrowheads="1"/>
          </p:cNvSpPr>
          <p:nvPr/>
        </p:nvSpPr>
        <p:spPr bwMode="auto">
          <a:xfrm>
            <a:off x="175899" y="2426377"/>
            <a:ext cx="4468109" cy="302433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1600">
                <a:solidFill>
                  <a:schemeClr val="tx1">
                    <a:lumMod val="85000"/>
                    <a:lumOff val="15000"/>
                  </a:schemeClr>
                </a:solidFill>
                <a:latin typeface="+mn-lt"/>
                <a:ea typeface="+mn-ea"/>
                <a:cs typeface="+mn-cs"/>
              </a:defRPr>
            </a:lvl1pPr>
            <a:lvl2pPr marL="742950" indent="-285750" algn="l" rtl="0" eaLnBrk="0" fontAlgn="base" hangingPunct="0">
              <a:spcBef>
                <a:spcPct val="20000"/>
              </a:spcBef>
              <a:spcAft>
                <a:spcPct val="0"/>
              </a:spcAft>
              <a:buChar char="–"/>
              <a:defRPr sz="1600">
                <a:solidFill>
                  <a:schemeClr val="tx1">
                    <a:lumMod val="85000"/>
                    <a:lumOff val="15000"/>
                  </a:schemeClr>
                </a:solidFill>
                <a:latin typeface="+mn-lt"/>
              </a:defRPr>
            </a:lvl2pPr>
            <a:lvl3pPr marL="1143000" indent="-228600" algn="l" rtl="0" eaLnBrk="0" fontAlgn="base" hangingPunct="0">
              <a:spcBef>
                <a:spcPct val="20000"/>
              </a:spcBef>
              <a:spcAft>
                <a:spcPct val="0"/>
              </a:spcAft>
              <a:buChar char="•"/>
              <a:defRPr sz="1600">
                <a:solidFill>
                  <a:schemeClr val="tx1">
                    <a:lumMod val="85000"/>
                    <a:lumOff val="15000"/>
                  </a:schemeClr>
                </a:solidFill>
                <a:latin typeface="+mn-lt"/>
              </a:defRPr>
            </a:lvl3pPr>
            <a:lvl4pPr marL="1600200" indent="-228600" algn="l" rtl="0" eaLnBrk="0" fontAlgn="base" hangingPunct="0">
              <a:spcBef>
                <a:spcPct val="20000"/>
              </a:spcBef>
              <a:spcAft>
                <a:spcPct val="0"/>
              </a:spcAft>
              <a:buChar char="–"/>
              <a:defRPr sz="1600">
                <a:solidFill>
                  <a:schemeClr val="tx1">
                    <a:lumMod val="85000"/>
                    <a:lumOff val="15000"/>
                  </a:schemeClr>
                </a:solidFill>
                <a:latin typeface="+mn-lt"/>
              </a:defRPr>
            </a:lvl4pPr>
            <a:lvl5pPr marL="2057400" indent="-228600" algn="l" rtl="0" eaLnBrk="0" fontAlgn="base" hangingPunct="0">
              <a:spcBef>
                <a:spcPct val="20000"/>
              </a:spcBef>
              <a:spcAft>
                <a:spcPct val="0"/>
              </a:spcAft>
              <a:buChar char="»"/>
              <a:defRPr sz="1600">
                <a:solidFill>
                  <a:schemeClr val="tx1">
                    <a:lumMod val="85000"/>
                    <a:lumOff val="15000"/>
                  </a:schemeClr>
                </a:solidFill>
                <a:latin typeface="+mn-lt"/>
              </a:defRPr>
            </a:lvl5pPr>
            <a:lvl6pPr marL="2514600" indent="-228600" algn="l" rtl="0" fontAlgn="base">
              <a:spcBef>
                <a:spcPct val="20000"/>
              </a:spcBef>
              <a:spcAft>
                <a:spcPct val="0"/>
              </a:spcAft>
              <a:buChar char="»"/>
              <a:defRPr sz="1600">
                <a:solidFill>
                  <a:srgbClr val="0066CC"/>
                </a:solidFill>
                <a:latin typeface="+mn-lt"/>
              </a:defRPr>
            </a:lvl6pPr>
            <a:lvl7pPr marL="2971800" indent="-228600" algn="l" rtl="0" fontAlgn="base">
              <a:spcBef>
                <a:spcPct val="20000"/>
              </a:spcBef>
              <a:spcAft>
                <a:spcPct val="0"/>
              </a:spcAft>
              <a:buChar char="»"/>
              <a:defRPr sz="1600">
                <a:solidFill>
                  <a:srgbClr val="0066CC"/>
                </a:solidFill>
                <a:latin typeface="+mn-lt"/>
              </a:defRPr>
            </a:lvl7pPr>
            <a:lvl8pPr marL="3429000" indent="-228600" algn="l" rtl="0" fontAlgn="base">
              <a:spcBef>
                <a:spcPct val="20000"/>
              </a:spcBef>
              <a:spcAft>
                <a:spcPct val="0"/>
              </a:spcAft>
              <a:buChar char="»"/>
              <a:defRPr sz="1600">
                <a:solidFill>
                  <a:srgbClr val="0066CC"/>
                </a:solidFill>
                <a:latin typeface="+mn-lt"/>
              </a:defRPr>
            </a:lvl8pPr>
            <a:lvl9pPr marL="3886200" indent="-228600" algn="l" rtl="0" fontAlgn="base">
              <a:spcBef>
                <a:spcPct val="20000"/>
              </a:spcBef>
              <a:spcAft>
                <a:spcPct val="0"/>
              </a:spcAft>
              <a:buChar char="»"/>
              <a:defRPr sz="1600">
                <a:solidFill>
                  <a:srgbClr val="0066CC"/>
                </a:solidFill>
                <a:latin typeface="+mn-lt"/>
              </a:defRPr>
            </a:lvl9pPr>
          </a:lstStyle>
          <a:p>
            <a:pPr marL="381000" indent="-381000">
              <a:buFontTx/>
              <a:buAutoNum type="arabicPeriod"/>
              <a:defRPr/>
            </a:pPr>
            <a:r>
              <a:rPr lang="es-ES_tradnl" sz="1400" u="none" kern="0" dirty="0">
                <a:latin typeface="Arial" panose="020B0604020202020204" pitchFamily="34" charset="0"/>
                <a:cs typeface="Arial" panose="020B0604020202020204" pitchFamily="34" charset="0"/>
              </a:rPr>
              <a:t>En caso de humo, desplazarse agachado</a:t>
            </a:r>
          </a:p>
          <a:p>
            <a:pPr marL="381000" indent="-381000">
              <a:buFontTx/>
              <a:buAutoNum type="arabicPeriod"/>
              <a:defRPr/>
            </a:pPr>
            <a:r>
              <a:rPr lang="es-ES_tradnl" sz="1400" u="none" kern="0" dirty="0">
                <a:latin typeface="Arial" panose="020B0604020202020204" pitchFamily="34" charset="0"/>
                <a:cs typeface="Arial" panose="020B0604020202020204" pitchFamily="34" charset="0"/>
              </a:rPr>
              <a:t>Cerrar las puertas después de salir.</a:t>
            </a:r>
          </a:p>
          <a:p>
            <a:pPr marL="381000" indent="-381000">
              <a:buFontTx/>
              <a:buAutoNum type="arabicPeriod"/>
              <a:defRPr/>
            </a:pPr>
            <a:r>
              <a:rPr lang="es-ES_tradnl" sz="1400" u="none" kern="0" dirty="0">
                <a:latin typeface="Arial" panose="020B0604020202020204" pitchFamily="34" charset="0"/>
                <a:cs typeface="Arial" panose="020B0604020202020204" pitchFamily="34" charset="0"/>
              </a:rPr>
              <a:t>Si tiene que refugiarse deje alguna señal.</a:t>
            </a:r>
          </a:p>
          <a:p>
            <a:pPr marL="381000" indent="-381000">
              <a:buFontTx/>
              <a:buAutoNum type="arabicPeriod"/>
              <a:defRPr/>
            </a:pPr>
            <a:r>
              <a:rPr lang="es-ES_tradnl" sz="1400" u="none" kern="0" dirty="0">
                <a:latin typeface="Arial" panose="020B0604020202020204" pitchFamily="34" charset="0"/>
                <a:cs typeface="Arial" panose="020B0604020202020204" pitchFamily="34" charset="0"/>
              </a:rPr>
              <a:t>No busque refugio en baños ni rincones</a:t>
            </a:r>
          </a:p>
          <a:p>
            <a:pPr marL="381000" indent="-381000">
              <a:buFontTx/>
              <a:buAutoNum type="arabicPeriod"/>
              <a:defRPr/>
            </a:pPr>
            <a:r>
              <a:rPr lang="es-ES_tradnl" sz="1400" u="none" kern="0" dirty="0">
                <a:latin typeface="Arial" panose="020B0604020202020204" pitchFamily="34" charset="0"/>
                <a:cs typeface="Arial" panose="020B0604020202020204" pitchFamily="34" charset="0"/>
              </a:rPr>
              <a:t>Salga en forma ordenada, camine con paso ligero pero sin correr.</a:t>
            </a:r>
          </a:p>
          <a:p>
            <a:pPr marL="381000" indent="-381000">
              <a:buFontTx/>
              <a:buAutoNum type="arabicPeriod"/>
              <a:defRPr/>
            </a:pPr>
            <a:r>
              <a:rPr lang="es-ES_tradnl" sz="1400" u="none" kern="0" dirty="0">
                <a:latin typeface="Arial" panose="020B0604020202020204" pitchFamily="34" charset="0"/>
                <a:cs typeface="Arial" panose="020B0604020202020204" pitchFamily="34" charset="0"/>
              </a:rPr>
              <a:t>No se devuelva por ningún motivo.</a:t>
            </a:r>
          </a:p>
          <a:p>
            <a:pPr marL="381000" indent="-381000">
              <a:buFontTx/>
              <a:buAutoNum type="arabicPeriod"/>
              <a:defRPr/>
            </a:pPr>
            <a:r>
              <a:rPr lang="es-ES_tradnl" sz="1400" u="none" kern="0" dirty="0">
                <a:latin typeface="Arial" panose="020B0604020202020204" pitchFamily="34" charset="0"/>
                <a:cs typeface="Arial" panose="020B0604020202020204" pitchFamily="34" charset="0"/>
              </a:rPr>
              <a:t>Siga la RUTA DE EVACUACION hacia PUNTOS DE ENCUENTRO</a:t>
            </a:r>
            <a:r>
              <a:rPr lang="es-ES_tradnl" sz="2000" u="none" kern="0" dirty="0"/>
              <a:t>.</a:t>
            </a:r>
          </a:p>
        </p:txBody>
      </p:sp>
      <p:pic>
        <p:nvPicPr>
          <p:cNvPr id="6" name="Imagen 5"/>
          <p:cNvPicPr>
            <a:picLocks noChangeAspect="1"/>
          </p:cNvPicPr>
          <p:nvPr/>
        </p:nvPicPr>
        <p:blipFill>
          <a:blip r:embed="rId2"/>
          <a:stretch>
            <a:fillRect/>
          </a:stretch>
        </p:blipFill>
        <p:spPr>
          <a:xfrm>
            <a:off x="4644008" y="2132856"/>
            <a:ext cx="3746719" cy="3877392"/>
          </a:xfrm>
          <a:prstGeom prst="rect">
            <a:avLst/>
          </a:prstGeom>
        </p:spPr>
      </p:pic>
    </p:spTree>
    <p:extLst>
      <p:ext uri="{BB962C8B-B14F-4D97-AF65-F5344CB8AC3E}">
        <p14:creationId xmlns:p14="http://schemas.microsoft.com/office/powerpoint/2010/main" val="28232466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Rectángulo"/>
          <p:cNvSpPr/>
          <p:nvPr/>
        </p:nvSpPr>
        <p:spPr>
          <a:xfrm>
            <a:off x="1043608" y="332148"/>
            <a:ext cx="7039171" cy="523220"/>
          </a:xfrm>
          <a:prstGeom prst="rect">
            <a:avLst/>
          </a:prstGeom>
        </p:spPr>
        <p:txBody>
          <a:bodyPr wrap="none">
            <a:spAutoFit/>
          </a:bodyPr>
          <a:lstStyle/>
          <a:p>
            <a:r>
              <a:rPr lang="es-CO" sz="2800" b="1" dirty="0">
                <a:solidFill>
                  <a:srgbClr val="00B050"/>
                </a:solidFill>
                <a:effectLst>
                  <a:outerShdw blurRad="38100" dist="38100" dir="2700000" algn="tl">
                    <a:srgbClr val="C0C0C0"/>
                  </a:outerShdw>
                </a:effectLst>
              </a:rPr>
              <a:t>PROCEDIMIENTO   EN CASO DE EMERGENCIAS</a:t>
            </a:r>
            <a:endParaRPr lang="es-CO" sz="2800" b="1" dirty="0">
              <a:solidFill>
                <a:srgbClr val="00B050"/>
              </a:solidFill>
            </a:endParaRPr>
          </a:p>
        </p:txBody>
      </p:sp>
      <p:pic>
        <p:nvPicPr>
          <p:cNvPr id="5" name="Imagen 4"/>
          <p:cNvPicPr>
            <a:picLocks noChangeAspect="1"/>
          </p:cNvPicPr>
          <p:nvPr/>
        </p:nvPicPr>
        <p:blipFill rotWithShape="1">
          <a:blip r:embed="rId2"/>
          <a:srcRect l="42460" t="29328" r="35058" b="45078"/>
          <a:stretch/>
        </p:blipFill>
        <p:spPr>
          <a:xfrm>
            <a:off x="35496" y="1032909"/>
            <a:ext cx="3960440" cy="2722605"/>
          </a:xfrm>
          <a:prstGeom prst="rect">
            <a:avLst/>
          </a:prstGeom>
        </p:spPr>
      </p:pic>
      <p:pic>
        <p:nvPicPr>
          <p:cNvPr id="6" name="Imagen 5"/>
          <p:cNvPicPr>
            <a:picLocks noChangeAspect="1"/>
          </p:cNvPicPr>
          <p:nvPr/>
        </p:nvPicPr>
        <p:blipFill rotWithShape="1">
          <a:blip r:embed="rId2"/>
          <a:srcRect l="67157" t="29329" r="12538" b="45078"/>
          <a:stretch/>
        </p:blipFill>
        <p:spPr>
          <a:xfrm>
            <a:off x="4067944" y="1050556"/>
            <a:ext cx="4032448" cy="2704958"/>
          </a:xfrm>
          <a:prstGeom prst="rect">
            <a:avLst/>
          </a:prstGeom>
        </p:spPr>
      </p:pic>
      <p:sp>
        <p:nvSpPr>
          <p:cNvPr id="7" name="4 Rectángulo"/>
          <p:cNvSpPr/>
          <p:nvPr/>
        </p:nvSpPr>
        <p:spPr>
          <a:xfrm>
            <a:off x="433056" y="4149080"/>
            <a:ext cx="7848872" cy="1877437"/>
          </a:xfrm>
          <a:prstGeom prst="rect">
            <a:avLst/>
          </a:prstGeom>
        </p:spPr>
        <p:txBody>
          <a:bodyPr wrap="square">
            <a:spAutoFit/>
          </a:bodyPr>
          <a:lstStyle/>
          <a:p>
            <a:pPr lvl="2">
              <a:defRPr/>
            </a:pPr>
            <a:r>
              <a:rPr lang="es-ES_tradnl" sz="1400" b="1" i="1" kern="0" dirty="0">
                <a:solidFill>
                  <a:srgbClr val="FF0000"/>
                </a:solidFill>
                <a:latin typeface="Arial" pitchFamily="34" charset="0"/>
              </a:rPr>
              <a:t>PUNTOS PRINCIPALES: En caso de evacuación general</a:t>
            </a:r>
          </a:p>
          <a:p>
            <a:pPr lvl="2">
              <a:defRPr/>
            </a:pPr>
            <a:endParaRPr lang="es-ES_tradnl" sz="1400" b="1" i="1" kern="0" dirty="0">
              <a:solidFill>
                <a:srgbClr val="FF0000"/>
              </a:solidFill>
              <a:latin typeface="Arial" pitchFamily="34" charset="0"/>
            </a:endParaRPr>
          </a:p>
          <a:p>
            <a:pPr lvl="2">
              <a:buFont typeface="Symbol" pitchFamily="18" charset="2"/>
              <a:buChar char="·"/>
              <a:defRPr/>
            </a:pPr>
            <a:r>
              <a:rPr lang="es-ES_tradnl" sz="1400" b="1" i="1" kern="0" dirty="0">
                <a:latin typeface="Arial" pitchFamily="34" charset="0"/>
              </a:rPr>
              <a:t>Portería numero dos</a:t>
            </a:r>
            <a:r>
              <a:rPr lang="es-ES_tradnl" sz="1400" kern="0" dirty="0">
                <a:latin typeface="Arial" pitchFamily="34" charset="0"/>
              </a:rPr>
              <a:t>, Cuando la emergencia sea en la planta. </a:t>
            </a:r>
          </a:p>
          <a:p>
            <a:pPr lvl="2">
              <a:defRPr/>
            </a:pPr>
            <a:r>
              <a:rPr lang="es-ES_tradnl" sz="1400" kern="0" dirty="0">
                <a:latin typeface="Arial" pitchFamily="34" charset="0"/>
              </a:rPr>
              <a:t> </a:t>
            </a:r>
          </a:p>
          <a:p>
            <a:pPr lvl="2">
              <a:buFont typeface="Symbol" pitchFamily="18" charset="2"/>
              <a:buChar char="·"/>
              <a:defRPr/>
            </a:pPr>
            <a:r>
              <a:rPr lang="es-ES_tradnl" sz="1400" b="1" i="1" kern="0" dirty="0">
                <a:latin typeface="Arial" pitchFamily="34" charset="0"/>
              </a:rPr>
              <a:t>Intersección bajando del Casino, </a:t>
            </a:r>
            <a:r>
              <a:rPr lang="es-ES_tradnl" sz="1400" kern="0" dirty="0">
                <a:latin typeface="Arial" pitchFamily="34" charset="0"/>
              </a:rPr>
              <a:t>Cuando la emergencia sea en la Estaci</a:t>
            </a:r>
            <a:r>
              <a:rPr lang="es-ES_tradnl" sz="1400" kern="0" dirty="0"/>
              <a:t>ó</a:t>
            </a:r>
            <a:r>
              <a:rPr lang="es-ES_tradnl" sz="1400" kern="0" dirty="0">
                <a:latin typeface="Arial" pitchFamily="34" charset="0"/>
              </a:rPr>
              <a:t>n reductora de presi</a:t>
            </a:r>
            <a:r>
              <a:rPr lang="es-ES_tradnl" sz="1400" kern="0" dirty="0"/>
              <a:t>ó</a:t>
            </a:r>
            <a:r>
              <a:rPr lang="es-ES_tradnl" sz="1400" kern="0" dirty="0">
                <a:latin typeface="Arial" pitchFamily="34" charset="0"/>
              </a:rPr>
              <a:t>n de gas.</a:t>
            </a:r>
          </a:p>
          <a:p>
            <a:pPr lvl="2">
              <a:defRPr/>
            </a:pPr>
            <a:endParaRPr lang="es-ES_tradnl" sz="1400" kern="0" dirty="0">
              <a:latin typeface="Arial" pitchFamily="34" charset="0"/>
            </a:endParaRPr>
          </a:p>
          <a:p>
            <a:pPr lvl="2">
              <a:buFont typeface="Symbol" pitchFamily="18" charset="2"/>
              <a:buChar char="·"/>
              <a:defRPr/>
            </a:pPr>
            <a:endParaRPr lang="es-ES_tradnl" kern="0" dirty="0">
              <a:latin typeface="Arial" pitchFamily="34" charset="0"/>
            </a:endParaRPr>
          </a:p>
        </p:txBody>
      </p:sp>
    </p:spTree>
    <p:extLst>
      <p:ext uri="{BB962C8B-B14F-4D97-AF65-F5344CB8AC3E}">
        <p14:creationId xmlns:p14="http://schemas.microsoft.com/office/powerpoint/2010/main" val="7879627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Rectángulo"/>
          <p:cNvSpPr/>
          <p:nvPr/>
        </p:nvSpPr>
        <p:spPr>
          <a:xfrm>
            <a:off x="1043608" y="332148"/>
            <a:ext cx="7039171" cy="523220"/>
          </a:xfrm>
          <a:prstGeom prst="rect">
            <a:avLst/>
          </a:prstGeom>
        </p:spPr>
        <p:txBody>
          <a:bodyPr wrap="none">
            <a:spAutoFit/>
          </a:bodyPr>
          <a:lstStyle/>
          <a:p>
            <a:r>
              <a:rPr lang="es-CO" sz="2800" b="1" dirty="0">
                <a:solidFill>
                  <a:srgbClr val="00B050"/>
                </a:solidFill>
                <a:effectLst>
                  <a:outerShdw blurRad="38100" dist="38100" dir="2700000" algn="tl">
                    <a:srgbClr val="C0C0C0"/>
                  </a:outerShdw>
                </a:effectLst>
              </a:rPr>
              <a:t>PROCEDIMIENTO   EN CASO DE EMERGENCIAS</a:t>
            </a:r>
            <a:endParaRPr lang="es-CO" sz="2800" b="1" dirty="0">
              <a:solidFill>
                <a:srgbClr val="00B050"/>
              </a:solidFill>
            </a:endParaRPr>
          </a:p>
        </p:txBody>
      </p:sp>
      <p:pic>
        <p:nvPicPr>
          <p:cNvPr id="8" name="Picture 2" descr="F:\DCIM\101MSDCF\DSC0236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583" y="866646"/>
            <a:ext cx="7273196" cy="2722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3"/>
          <p:cNvSpPr txBox="1">
            <a:spLocks noChangeArrowheads="1"/>
          </p:cNvSpPr>
          <p:nvPr/>
        </p:nvSpPr>
        <p:spPr bwMode="auto">
          <a:xfrm>
            <a:off x="1074543" y="1161197"/>
            <a:ext cx="1012825" cy="508000"/>
          </a:xfrm>
          <a:prstGeom prst="rect">
            <a:avLst/>
          </a:prstGeom>
          <a:solidFill>
            <a:srgbClr val="00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600">
                <a:solidFill>
                  <a:srgbClr val="262626"/>
                </a:solidFill>
                <a:latin typeface="Incised901 Lt BT"/>
              </a:defRPr>
            </a:lvl1pPr>
            <a:lvl2pPr marL="742950" indent="-285750">
              <a:spcBef>
                <a:spcPct val="20000"/>
              </a:spcBef>
              <a:buChar char="–"/>
              <a:defRPr sz="1600">
                <a:solidFill>
                  <a:srgbClr val="262626"/>
                </a:solidFill>
                <a:latin typeface="Incised901 Lt BT"/>
              </a:defRPr>
            </a:lvl2pPr>
            <a:lvl3pPr marL="1143000" indent="-228600">
              <a:spcBef>
                <a:spcPct val="20000"/>
              </a:spcBef>
              <a:buChar char="•"/>
              <a:defRPr sz="1600">
                <a:solidFill>
                  <a:srgbClr val="262626"/>
                </a:solidFill>
                <a:latin typeface="Incised901 Lt BT"/>
              </a:defRPr>
            </a:lvl3pPr>
            <a:lvl4pPr marL="1600200" indent="-228600">
              <a:spcBef>
                <a:spcPct val="20000"/>
              </a:spcBef>
              <a:buChar char="–"/>
              <a:defRPr sz="1600">
                <a:solidFill>
                  <a:srgbClr val="262626"/>
                </a:solidFill>
                <a:latin typeface="Incised901 Lt BT"/>
              </a:defRPr>
            </a:lvl4pPr>
            <a:lvl5pPr marL="2057400" indent="-228600">
              <a:spcBef>
                <a:spcPct val="20000"/>
              </a:spcBef>
              <a:buChar char="»"/>
              <a:defRPr sz="1600">
                <a:solidFill>
                  <a:srgbClr val="262626"/>
                </a:solidFill>
                <a:latin typeface="Incised901 Lt BT"/>
              </a:defRPr>
            </a:lvl5pPr>
            <a:lvl6pPr marL="2514600" indent="-228600" eaLnBrk="0" fontAlgn="base" hangingPunct="0">
              <a:spcBef>
                <a:spcPct val="20000"/>
              </a:spcBef>
              <a:spcAft>
                <a:spcPct val="0"/>
              </a:spcAft>
              <a:buChar char="»"/>
              <a:defRPr sz="1600">
                <a:solidFill>
                  <a:srgbClr val="262626"/>
                </a:solidFill>
                <a:latin typeface="Incised901 Lt BT"/>
              </a:defRPr>
            </a:lvl6pPr>
            <a:lvl7pPr marL="2971800" indent="-228600" eaLnBrk="0" fontAlgn="base" hangingPunct="0">
              <a:spcBef>
                <a:spcPct val="20000"/>
              </a:spcBef>
              <a:spcAft>
                <a:spcPct val="0"/>
              </a:spcAft>
              <a:buChar char="»"/>
              <a:defRPr sz="1600">
                <a:solidFill>
                  <a:srgbClr val="262626"/>
                </a:solidFill>
                <a:latin typeface="Incised901 Lt BT"/>
              </a:defRPr>
            </a:lvl7pPr>
            <a:lvl8pPr marL="3429000" indent="-228600" eaLnBrk="0" fontAlgn="base" hangingPunct="0">
              <a:spcBef>
                <a:spcPct val="20000"/>
              </a:spcBef>
              <a:spcAft>
                <a:spcPct val="0"/>
              </a:spcAft>
              <a:buChar char="»"/>
              <a:defRPr sz="1600">
                <a:solidFill>
                  <a:srgbClr val="262626"/>
                </a:solidFill>
                <a:latin typeface="Incised901 Lt BT"/>
              </a:defRPr>
            </a:lvl8pPr>
            <a:lvl9pPr marL="3886200" indent="-228600" eaLnBrk="0" fontAlgn="base" hangingPunct="0">
              <a:spcBef>
                <a:spcPct val="20000"/>
              </a:spcBef>
              <a:spcAft>
                <a:spcPct val="0"/>
              </a:spcAft>
              <a:buChar char="»"/>
              <a:defRPr sz="1600">
                <a:solidFill>
                  <a:srgbClr val="262626"/>
                </a:solidFill>
                <a:latin typeface="Incised901 Lt BT"/>
              </a:defRPr>
            </a:lvl9pPr>
          </a:lstStyle>
          <a:p>
            <a:pPr>
              <a:spcBef>
                <a:spcPct val="50000"/>
              </a:spcBef>
              <a:buFontTx/>
              <a:buNone/>
            </a:pPr>
            <a:r>
              <a:rPr lang="es-ES" altLang="es-CO" sz="900" b="1" dirty="0">
                <a:solidFill>
                  <a:schemeClr val="bg1"/>
                </a:solidFill>
                <a:latin typeface="Times New Roman" pitchFamily="18" charset="0"/>
                <a:cs typeface="Arial" pitchFamily="34" charset="0"/>
              </a:rPr>
              <a:t>PUNTO  DE ENCUENTRO ALTERNO</a:t>
            </a:r>
          </a:p>
        </p:txBody>
      </p:sp>
      <p:sp>
        <p:nvSpPr>
          <p:cNvPr id="10" name="4 Rectángulo"/>
          <p:cNvSpPr/>
          <p:nvPr/>
        </p:nvSpPr>
        <p:spPr>
          <a:xfrm>
            <a:off x="-1" y="3789040"/>
            <a:ext cx="8082780" cy="1723549"/>
          </a:xfrm>
          <a:prstGeom prst="rect">
            <a:avLst/>
          </a:prstGeom>
        </p:spPr>
        <p:txBody>
          <a:bodyPr wrap="square">
            <a:spAutoFit/>
          </a:bodyPr>
          <a:lstStyle/>
          <a:p>
            <a:pPr lvl="2">
              <a:defRPr/>
            </a:pPr>
            <a:r>
              <a:rPr lang="es-ES_tradnl" sz="1400" b="1" i="1" kern="0" dirty="0">
                <a:solidFill>
                  <a:srgbClr val="008000"/>
                </a:solidFill>
                <a:latin typeface="Arial" pitchFamily="34" charset="0"/>
              </a:rPr>
              <a:t>PUNTOS ALTERNOS: En caso de evacuación parcial</a:t>
            </a:r>
          </a:p>
          <a:p>
            <a:pPr lvl="2">
              <a:defRPr/>
            </a:pPr>
            <a:endParaRPr lang="es-ES_tradnl" sz="1400" b="1" i="1" kern="0" dirty="0">
              <a:solidFill>
                <a:srgbClr val="008000"/>
              </a:solidFill>
              <a:latin typeface="Arial" pitchFamily="34" charset="0"/>
            </a:endParaRPr>
          </a:p>
          <a:p>
            <a:pPr lvl="2">
              <a:buFont typeface="Symbol" pitchFamily="18" charset="2"/>
              <a:buChar char="·"/>
              <a:defRPr/>
            </a:pPr>
            <a:r>
              <a:rPr lang="es-ES_tradnl" sz="1400" b="1" kern="0" dirty="0">
                <a:latin typeface="Arial" pitchFamily="34" charset="0"/>
              </a:rPr>
              <a:t>Zona verde de Servicios Generales, área de la playa; </a:t>
            </a:r>
            <a:r>
              <a:rPr lang="es-ES_tradnl" sz="1400" kern="0" dirty="0">
                <a:latin typeface="Arial" pitchFamily="34" charset="0"/>
              </a:rPr>
              <a:t>Áreas de talleres, Almacén, edificio administración, contratistas ubicados en áreas aledañas.</a:t>
            </a:r>
          </a:p>
          <a:p>
            <a:pPr lvl="2">
              <a:buFont typeface="Symbol" pitchFamily="18" charset="2"/>
              <a:buChar char="·"/>
              <a:defRPr/>
            </a:pPr>
            <a:endParaRPr lang="es-ES_tradnl" sz="1400" kern="0" dirty="0">
              <a:latin typeface="Arial" pitchFamily="34" charset="0"/>
            </a:endParaRPr>
          </a:p>
          <a:p>
            <a:pPr lvl="2">
              <a:buFont typeface="Symbol" pitchFamily="18" charset="2"/>
              <a:buChar char="·"/>
              <a:defRPr/>
            </a:pPr>
            <a:r>
              <a:rPr lang="es-ES_tradnl" sz="1400" b="1" kern="0" dirty="0">
                <a:latin typeface="Arial" pitchFamily="34" charset="0"/>
              </a:rPr>
              <a:t>Patio de Carbón:  </a:t>
            </a:r>
            <a:r>
              <a:rPr lang="es-ES_tradnl" sz="1400" kern="0" dirty="0">
                <a:latin typeface="Arial" pitchFamily="34" charset="0"/>
              </a:rPr>
              <a:t>Personal que trabaja en el Patio de Carbón</a:t>
            </a:r>
            <a:r>
              <a:rPr lang="es-ES_tradnl" kern="0" dirty="0">
                <a:latin typeface="Arial" pitchFamily="34" charset="0"/>
              </a:rPr>
              <a:t>. </a:t>
            </a:r>
          </a:p>
          <a:p>
            <a:pPr lvl="2">
              <a:defRPr/>
            </a:pPr>
            <a:endParaRPr lang="es-ES_tradnl" kern="0" dirty="0">
              <a:latin typeface="Arial" pitchFamily="34" charset="0"/>
            </a:endParaRPr>
          </a:p>
        </p:txBody>
      </p:sp>
    </p:spTree>
    <p:extLst>
      <p:ext uri="{BB962C8B-B14F-4D97-AF65-F5344CB8AC3E}">
        <p14:creationId xmlns:p14="http://schemas.microsoft.com/office/powerpoint/2010/main" val="21506186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Rectángulo"/>
          <p:cNvSpPr/>
          <p:nvPr/>
        </p:nvSpPr>
        <p:spPr>
          <a:xfrm>
            <a:off x="1043608" y="332148"/>
            <a:ext cx="7039171" cy="523220"/>
          </a:xfrm>
          <a:prstGeom prst="rect">
            <a:avLst/>
          </a:prstGeom>
        </p:spPr>
        <p:txBody>
          <a:bodyPr wrap="none">
            <a:spAutoFit/>
          </a:bodyPr>
          <a:lstStyle/>
          <a:p>
            <a:r>
              <a:rPr lang="es-CO" sz="2800" b="1" dirty="0">
                <a:solidFill>
                  <a:srgbClr val="00B050"/>
                </a:solidFill>
                <a:effectLst>
                  <a:outerShdw blurRad="38100" dist="38100" dir="2700000" algn="tl">
                    <a:srgbClr val="C0C0C0"/>
                  </a:outerShdw>
                </a:effectLst>
              </a:rPr>
              <a:t>PROCEDIMIENTO   EN CASO DE EMERGENCIAS</a:t>
            </a:r>
            <a:endParaRPr lang="es-CO" sz="2800" b="1" dirty="0">
              <a:solidFill>
                <a:srgbClr val="00B050"/>
              </a:solidFill>
            </a:endParaRPr>
          </a:p>
        </p:txBody>
      </p:sp>
      <p:pic>
        <p:nvPicPr>
          <p:cNvPr id="3" name="Imagen 2"/>
          <p:cNvPicPr>
            <a:picLocks noChangeAspect="1"/>
          </p:cNvPicPr>
          <p:nvPr/>
        </p:nvPicPr>
        <p:blipFill>
          <a:blip r:embed="rId2"/>
          <a:stretch>
            <a:fillRect/>
          </a:stretch>
        </p:blipFill>
        <p:spPr>
          <a:xfrm>
            <a:off x="539552" y="1124744"/>
            <a:ext cx="2871465" cy="3023878"/>
          </a:xfrm>
          <a:prstGeom prst="rect">
            <a:avLst/>
          </a:prstGeom>
        </p:spPr>
      </p:pic>
      <p:sp>
        <p:nvSpPr>
          <p:cNvPr id="11" name="Rectangle 3"/>
          <p:cNvSpPr txBox="1">
            <a:spLocks noChangeArrowheads="1"/>
          </p:cNvSpPr>
          <p:nvPr/>
        </p:nvSpPr>
        <p:spPr>
          <a:xfrm>
            <a:off x="3635896" y="1124744"/>
            <a:ext cx="4752528" cy="3529013"/>
          </a:xfrm>
          <a:prstGeom prst="rect">
            <a:avLst/>
          </a:prstGeom>
          <a:solidFill>
            <a:schemeClr val="bg1"/>
          </a:solidFill>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marL="342900" indent="-342900" algn="l" rtl="0" eaLnBrk="0" fontAlgn="base" hangingPunct="0">
              <a:spcBef>
                <a:spcPct val="20000"/>
              </a:spcBef>
              <a:spcAft>
                <a:spcPct val="0"/>
              </a:spcAft>
              <a:buChar char="•"/>
              <a:defRPr sz="1600">
                <a:solidFill>
                  <a:srgbClr val="262626"/>
                </a:solidFill>
                <a:latin typeface="+mn-lt"/>
                <a:ea typeface="+mn-ea"/>
                <a:cs typeface="+mn-cs"/>
              </a:defRPr>
            </a:lvl1pPr>
            <a:lvl2pPr marL="742950" indent="-285750" algn="l" rtl="0" eaLnBrk="0" fontAlgn="base" hangingPunct="0">
              <a:spcBef>
                <a:spcPct val="20000"/>
              </a:spcBef>
              <a:spcAft>
                <a:spcPct val="0"/>
              </a:spcAft>
              <a:buChar char="–"/>
              <a:defRPr sz="1600">
                <a:solidFill>
                  <a:srgbClr val="262626"/>
                </a:solidFill>
                <a:latin typeface="+mn-lt"/>
              </a:defRPr>
            </a:lvl2pPr>
            <a:lvl3pPr marL="1143000" indent="-228600" algn="l" rtl="0" eaLnBrk="0" fontAlgn="base" hangingPunct="0">
              <a:spcBef>
                <a:spcPct val="20000"/>
              </a:spcBef>
              <a:spcAft>
                <a:spcPct val="0"/>
              </a:spcAft>
              <a:buChar char="•"/>
              <a:defRPr sz="1600">
                <a:solidFill>
                  <a:srgbClr val="262626"/>
                </a:solidFill>
                <a:latin typeface="+mn-lt"/>
              </a:defRPr>
            </a:lvl3pPr>
            <a:lvl4pPr marL="1600200" indent="-228600" algn="l" rtl="0" eaLnBrk="0" fontAlgn="base" hangingPunct="0">
              <a:spcBef>
                <a:spcPct val="20000"/>
              </a:spcBef>
              <a:spcAft>
                <a:spcPct val="0"/>
              </a:spcAft>
              <a:buChar char="–"/>
              <a:defRPr sz="1600">
                <a:solidFill>
                  <a:srgbClr val="262626"/>
                </a:solidFill>
                <a:latin typeface="+mn-lt"/>
              </a:defRPr>
            </a:lvl4pPr>
            <a:lvl5pPr marL="2057400" indent="-228600" algn="l" rtl="0" eaLnBrk="0" fontAlgn="base" hangingPunct="0">
              <a:spcBef>
                <a:spcPct val="20000"/>
              </a:spcBef>
              <a:spcAft>
                <a:spcPct val="0"/>
              </a:spcAft>
              <a:buChar char="»"/>
              <a:defRPr sz="1600">
                <a:solidFill>
                  <a:srgbClr val="262626"/>
                </a:solidFill>
                <a:latin typeface="+mn-lt"/>
              </a:defRPr>
            </a:lvl5pPr>
            <a:lvl6pPr marL="2514600" indent="-228600" algn="l" rtl="0" fontAlgn="base">
              <a:spcBef>
                <a:spcPct val="20000"/>
              </a:spcBef>
              <a:spcAft>
                <a:spcPct val="0"/>
              </a:spcAft>
              <a:buChar char="»"/>
              <a:defRPr sz="1600">
                <a:solidFill>
                  <a:srgbClr val="0066CC"/>
                </a:solidFill>
                <a:latin typeface="+mn-lt"/>
              </a:defRPr>
            </a:lvl6pPr>
            <a:lvl7pPr marL="2971800" indent="-228600" algn="l" rtl="0" fontAlgn="base">
              <a:spcBef>
                <a:spcPct val="20000"/>
              </a:spcBef>
              <a:spcAft>
                <a:spcPct val="0"/>
              </a:spcAft>
              <a:buChar char="»"/>
              <a:defRPr sz="1600">
                <a:solidFill>
                  <a:srgbClr val="0066CC"/>
                </a:solidFill>
                <a:latin typeface="+mn-lt"/>
              </a:defRPr>
            </a:lvl7pPr>
            <a:lvl8pPr marL="3429000" indent="-228600" algn="l" rtl="0" fontAlgn="base">
              <a:spcBef>
                <a:spcPct val="20000"/>
              </a:spcBef>
              <a:spcAft>
                <a:spcPct val="0"/>
              </a:spcAft>
              <a:buChar char="»"/>
              <a:defRPr sz="1600">
                <a:solidFill>
                  <a:srgbClr val="0066CC"/>
                </a:solidFill>
                <a:latin typeface="+mn-lt"/>
              </a:defRPr>
            </a:lvl8pPr>
            <a:lvl9pPr marL="3886200" indent="-228600" algn="l" rtl="0" fontAlgn="base">
              <a:spcBef>
                <a:spcPct val="20000"/>
              </a:spcBef>
              <a:spcAft>
                <a:spcPct val="0"/>
              </a:spcAft>
              <a:buChar char="»"/>
              <a:defRPr sz="1600">
                <a:solidFill>
                  <a:srgbClr val="0066CC"/>
                </a:solidFill>
                <a:latin typeface="+mn-lt"/>
              </a:defRPr>
            </a:lvl9pPr>
          </a:lstStyle>
          <a:p>
            <a:pPr algn="just">
              <a:lnSpc>
                <a:spcPct val="90000"/>
              </a:lnSpc>
              <a:defRPr/>
            </a:pPr>
            <a:r>
              <a:rPr lang="es-ES_tradnl" sz="1200" kern="0" dirty="0">
                <a:latin typeface="Arial" pitchFamily="34" charset="0"/>
              </a:rPr>
              <a:t>GECELCA S.A E.S.P. tiene organizada una estructura para atender las emergencias que se puedan presentar en la Central Termoguajira, constituida por Brigadas entrenadas.</a:t>
            </a:r>
          </a:p>
          <a:p>
            <a:pPr algn="just">
              <a:lnSpc>
                <a:spcPct val="80000"/>
              </a:lnSpc>
              <a:defRPr/>
            </a:pPr>
            <a:endParaRPr lang="es-ES_tradnl" sz="1200" kern="0" dirty="0">
              <a:latin typeface="Arial" pitchFamily="34" charset="0"/>
            </a:endParaRPr>
          </a:p>
          <a:p>
            <a:pPr algn="just">
              <a:lnSpc>
                <a:spcPct val="90000"/>
              </a:lnSpc>
              <a:defRPr/>
            </a:pPr>
            <a:r>
              <a:rPr lang="es-ES_tradnl" sz="1200" kern="0" dirty="0">
                <a:latin typeface="Arial" pitchFamily="34" charset="0"/>
              </a:rPr>
              <a:t>El Ingeniero de Turno, Comandante de Incidente, es la persona encargada de coordinar  el control de la emergencia y solicitar la activaci</a:t>
            </a:r>
            <a:r>
              <a:rPr lang="es-ES_tradnl" sz="1200" kern="0" dirty="0"/>
              <a:t>ó</a:t>
            </a:r>
            <a:r>
              <a:rPr lang="es-ES_tradnl" sz="1200" kern="0" dirty="0">
                <a:latin typeface="Arial" pitchFamily="34" charset="0"/>
              </a:rPr>
              <a:t>n de todos los grupos de control.</a:t>
            </a:r>
          </a:p>
          <a:p>
            <a:pPr algn="just">
              <a:lnSpc>
                <a:spcPct val="90000"/>
              </a:lnSpc>
              <a:defRPr/>
            </a:pPr>
            <a:endParaRPr lang="es-ES_tradnl" sz="1200" kern="0" dirty="0">
              <a:latin typeface="Arial" pitchFamily="34" charset="0"/>
            </a:endParaRPr>
          </a:p>
          <a:p>
            <a:pPr algn="just">
              <a:lnSpc>
                <a:spcPct val="90000"/>
              </a:lnSpc>
              <a:defRPr/>
            </a:pPr>
            <a:r>
              <a:rPr lang="es-ES_tradnl" sz="1200" b="1" kern="0" dirty="0">
                <a:latin typeface="Arial" pitchFamily="34" charset="0"/>
              </a:rPr>
              <a:t>COMANDANTE DE INCIDENTES</a:t>
            </a:r>
            <a:r>
              <a:rPr lang="es-ES_tradnl" sz="1200" kern="0" dirty="0">
                <a:latin typeface="Arial" pitchFamily="34" charset="0"/>
              </a:rPr>
              <a:t>: Vicepresidente de Generación/ Gerente de Producción.</a:t>
            </a:r>
          </a:p>
          <a:p>
            <a:pPr algn="just">
              <a:lnSpc>
                <a:spcPct val="90000"/>
              </a:lnSpc>
              <a:defRPr/>
            </a:pPr>
            <a:endParaRPr lang="es-ES_tradnl" sz="1200" kern="0" dirty="0">
              <a:latin typeface="Arial" pitchFamily="34" charset="0"/>
            </a:endParaRPr>
          </a:p>
          <a:p>
            <a:pPr algn="just">
              <a:lnSpc>
                <a:spcPct val="90000"/>
              </a:lnSpc>
              <a:defRPr/>
            </a:pPr>
            <a:r>
              <a:rPr lang="es-MX" sz="1200" b="1" kern="0" dirty="0">
                <a:latin typeface="Arial" pitchFamily="34" charset="0"/>
              </a:rPr>
              <a:t>SUBCOMANDANTE SEGURIDAD. </a:t>
            </a:r>
            <a:r>
              <a:rPr lang="es-MX" sz="1200" kern="0" dirty="0">
                <a:latin typeface="Arial" pitchFamily="34" charset="0"/>
              </a:rPr>
              <a:t>Coordinador de la vigilancia/ Supervisor de vigilancia </a:t>
            </a:r>
          </a:p>
          <a:p>
            <a:pPr algn="just">
              <a:lnSpc>
                <a:spcPct val="90000"/>
              </a:lnSpc>
              <a:defRPr/>
            </a:pPr>
            <a:endParaRPr lang="es-MX" sz="1200" kern="0" dirty="0">
              <a:latin typeface="Arial" pitchFamily="34" charset="0"/>
            </a:endParaRPr>
          </a:p>
          <a:p>
            <a:pPr algn="just">
              <a:lnSpc>
                <a:spcPct val="90000"/>
              </a:lnSpc>
              <a:defRPr/>
            </a:pPr>
            <a:r>
              <a:rPr lang="es-MX" sz="1200" b="1" kern="0" dirty="0">
                <a:latin typeface="Arial" pitchFamily="34" charset="0"/>
              </a:rPr>
              <a:t>SUBCOMANDANTE INFORMACIÓN</a:t>
            </a:r>
            <a:r>
              <a:rPr lang="es-MX" sz="1200" kern="0" dirty="0">
                <a:latin typeface="Arial" pitchFamily="34" charset="0"/>
              </a:rPr>
              <a:t>. Gerente de Mtto/ Ing. de mantenimiento eléctrico</a:t>
            </a:r>
          </a:p>
          <a:p>
            <a:pPr algn="just">
              <a:lnSpc>
                <a:spcPct val="90000"/>
              </a:lnSpc>
              <a:defRPr/>
            </a:pPr>
            <a:endParaRPr lang="es-CO" sz="1200" kern="0" dirty="0">
              <a:latin typeface="Arial" pitchFamily="34" charset="0"/>
            </a:endParaRPr>
          </a:p>
          <a:p>
            <a:pPr algn="just">
              <a:lnSpc>
                <a:spcPct val="90000"/>
              </a:lnSpc>
              <a:defRPr/>
            </a:pPr>
            <a:r>
              <a:rPr lang="es-MX" sz="1200" b="1" kern="0" dirty="0">
                <a:latin typeface="Arial" pitchFamily="34" charset="0"/>
              </a:rPr>
              <a:t>SUBCOMANDANTE DE ENLACE</a:t>
            </a:r>
            <a:r>
              <a:rPr lang="es-MX" sz="1200" kern="0" dirty="0">
                <a:latin typeface="Arial" pitchFamily="34" charset="0"/>
              </a:rPr>
              <a:t>. Jefe de Área SOGA/ Auxiliar de área SOGA</a:t>
            </a:r>
            <a:endParaRPr lang="es-CO" sz="1200" kern="0" dirty="0">
              <a:latin typeface="Arial" pitchFamily="34" charset="0"/>
            </a:endParaRPr>
          </a:p>
          <a:p>
            <a:pPr algn="just">
              <a:lnSpc>
                <a:spcPct val="90000"/>
              </a:lnSpc>
              <a:defRPr/>
            </a:pPr>
            <a:r>
              <a:rPr lang="es-MX" sz="1200" b="1" kern="0" dirty="0">
                <a:latin typeface="Arial" pitchFamily="34" charset="0"/>
              </a:rPr>
              <a:t>SUBCOMANDANTE OPERACIONES</a:t>
            </a:r>
            <a:r>
              <a:rPr lang="es-MX" sz="1200" kern="0" dirty="0">
                <a:latin typeface="Arial" pitchFamily="34" charset="0"/>
              </a:rPr>
              <a:t> Ingeniero de Turno / Brigadista. </a:t>
            </a:r>
          </a:p>
        </p:txBody>
      </p:sp>
      <p:sp>
        <p:nvSpPr>
          <p:cNvPr id="12" name="10 Rectángulo"/>
          <p:cNvSpPr/>
          <p:nvPr/>
        </p:nvSpPr>
        <p:spPr>
          <a:xfrm>
            <a:off x="85112" y="5085184"/>
            <a:ext cx="4750229" cy="1089529"/>
          </a:xfrm>
          <a:prstGeom prst="rect">
            <a:avLst/>
          </a:prstGeom>
        </p:spPr>
        <p:txBody>
          <a:bodyPr wrap="square">
            <a:spAutoFit/>
          </a:bodyPr>
          <a:lstStyle/>
          <a:p>
            <a:pPr algn="just">
              <a:lnSpc>
                <a:spcPct val="90000"/>
              </a:lnSpc>
              <a:defRPr/>
            </a:pPr>
            <a:r>
              <a:rPr lang="es-MX" sz="1200" b="1" kern="0" dirty="0">
                <a:latin typeface="Arial" pitchFamily="34" charset="0"/>
              </a:rPr>
              <a:t>SUBCOMANDANTE PLANIFICACIÓN</a:t>
            </a:r>
            <a:r>
              <a:rPr lang="es-MX" sz="1200" kern="0" dirty="0">
                <a:latin typeface="Arial" pitchFamily="34" charset="0"/>
              </a:rPr>
              <a:t>. Gerente Técnico/ Ing. en turno</a:t>
            </a:r>
          </a:p>
          <a:p>
            <a:pPr algn="just">
              <a:lnSpc>
                <a:spcPct val="90000"/>
              </a:lnSpc>
              <a:defRPr/>
            </a:pPr>
            <a:r>
              <a:rPr lang="es-MX" sz="1200" b="1" kern="0" dirty="0">
                <a:latin typeface="Arial" pitchFamily="34" charset="0"/>
              </a:rPr>
              <a:t>SUBCOMANDANTE LOGÍSTICA</a:t>
            </a:r>
            <a:r>
              <a:rPr lang="es-MX" sz="1200" kern="0" dirty="0">
                <a:latin typeface="Arial" pitchFamily="34" charset="0"/>
              </a:rPr>
              <a:t>. Jefe de Área Administrativa y financiera/ Auxiliares </a:t>
            </a:r>
          </a:p>
          <a:p>
            <a:pPr algn="just">
              <a:lnSpc>
                <a:spcPct val="90000"/>
              </a:lnSpc>
              <a:defRPr/>
            </a:pPr>
            <a:r>
              <a:rPr lang="es-MX" sz="1200" b="1" kern="0" dirty="0">
                <a:latin typeface="Arial" pitchFamily="34" charset="0"/>
              </a:rPr>
              <a:t>SUBCOMANDANTE ADMINISTRACIÓN Y FINANZAS</a:t>
            </a:r>
            <a:r>
              <a:rPr lang="es-MX" sz="1200" kern="0" dirty="0">
                <a:latin typeface="Arial" pitchFamily="34" charset="0"/>
              </a:rPr>
              <a:t>. Vicepresidente Activa y financiera/ Encargada caja menor TEG</a:t>
            </a:r>
            <a:r>
              <a:rPr lang="es-CO" sz="1200" kern="0" dirty="0">
                <a:latin typeface="Arial" pitchFamily="34" charset="0"/>
              </a:rPr>
              <a:t>.</a:t>
            </a:r>
            <a:endParaRPr lang="es-ES_tradnl" sz="1200" kern="0" dirty="0">
              <a:latin typeface="Arial" pitchFamily="34" charset="0"/>
            </a:endParaRPr>
          </a:p>
        </p:txBody>
      </p:sp>
    </p:spTree>
    <p:extLst>
      <p:ext uri="{BB962C8B-B14F-4D97-AF65-F5344CB8AC3E}">
        <p14:creationId xmlns:p14="http://schemas.microsoft.com/office/powerpoint/2010/main" val="40907677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br>
              <a:rPr lang="es-CO" altLang="es-CO" sz="4800" b="1" dirty="0">
                <a:solidFill>
                  <a:srgbClr val="00B050"/>
                </a:solidFill>
                <a:latin typeface="Arial" panose="020B0604020202020204" pitchFamily="34" charset="0"/>
                <a:cs typeface="Arial" panose="020B0604020202020204" pitchFamily="34" charset="0"/>
              </a:rPr>
            </a:br>
            <a:r>
              <a:rPr lang="es-CO" altLang="es-CO" sz="4800" b="1" dirty="0">
                <a:solidFill>
                  <a:srgbClr val="00B0F0"/>
                </a:solidFill>
                <a:latin typeface="Arial" panose="020B0604020202020204" pitchFamily="34" charset="0"/>
                <a:cs typeface="Arial" panose="020B0604020202020204" pitchFamily="34" charset="0"/>
              </a:rPr>
              <a:t>EXTINTORES</a:t>
            </a:r>
            <a:br>
              <a:rPr lang="es-CO" sz="4800" dirty="0">
                <a:solidFill>
                  <a:srgbClr val="00B050"/>
                </a:solidFill>
                <a:latin typeface="Arial" panose="020B0604020202020204" pitchFamily="34" charset="0"/>
                <a:cs typeface="Arial" panose="020B0604020202020204" pitchFamily="34" charset="0"/>
              </a:rPr>
            </a:br>
            <a:endParaRPr lang="es-CO" dirty="0"/>
          </a:p>
        </p:txBody>
      </p:sp>
      <p:pic>
        <p:nvPicPr>
          <p:cNvPr id="4" name="Picture 19"/>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1340768"/>
            <a:ext cx="4562475"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4 Objeto"/>
          <p:cNvGraphicFramePr>
            <a:graphicFrameLocks noChangeAspect="1"/>
          </p:cNvGraphicFramePr>
          <p:nvPr>
            <p:extLst>
              <p:ext uri="{D42A27DB-BD31-4B8C-83A1-F6EECF244321}">
                <p14:modId xmlns:p14="http://schemas.microsoft.com/office/powerpoint/2010/main" val="310871883"/>
              </p:ext>
            </p:extLst>
          </p:nvPr>
        </p:nvGraphicFramePr>
        <p:xfrm>
          <a:off x="4788024" y="1412776"/>
          <a:ext cx="1971675" cy="2143125"/>
        </p:xfrm>
        <a:graphic>
          <a:graphicData uri="http://schemas.openxmlformats.org/presentationml/2006/ole">
            <mc:AlternateContent xmlns:mc="http://schemas.openxmlformats.org/markup-compatibility/2006">
              <mc:Choice xmlns:v="urn:schemas-microsoft-com:vml" Requires="v">
                <p:oleObj name="Imagen de mapa de bits" r:id="rId3" imgW="1971950" imgH="2142857" progId="PBrush">
                  <p:embed/>
                </p:oleObj>
              </mc:Choice>
              <mc:Fallback>
                <p:oleObj name="Imagen de mapa de bits" r:id="rId3" imgW="1971950" imgH="2142857" progId="PBrush">
                  <p:embed/>
                  <p:pic>
                    <p:nvPicPr>
                      <p:cNvPr id="0" name="5 Obje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1412776"/>
                        <a:ext cx="197167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6"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2025" y="1412776"/>
            <a:ext cx="1847850" cy="215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6 Objeto"/>
          <p:cNvGraphicFramePr>
            <a:graphicFrameLocks noChangeAspect="1"/>
          </p:cNvGraphicFramePr>
          <p:nvPr>
            <p:extLst>
              <p:ext uri="{D42A27DB-BD31-4B8C-83A1-F6EECF244321}">
                <p14:modId xmlns:p14="http://schemas.microsoft.com/office/powerpoint/2010/main" val="2173013670"/>
              </p:ext>
            </p:extLst>
          </p:nvPr>
        </p:nvGraphicFramePr>
        <p:xfrm>
          <a:off x="4847271" y="3789040"/>
          <a:ext cx="1943100" cy="2087563"/>
        </p:xfrm>
        <a:graphic>
          <a:graphicData uri="http://schemas.openxmlformats.org/presentationml/2006/ole">
            <mc:AlternateContent xmlns:mc="http://schemas.openxmlformats.org/markup-compatibility/2006">
              <mc:Choice xmlns:v="urn:schemas-microsoft-com:vml" Requires="v">
                <p:oleObj name="Imagen de mapa de bits" r:id="rId6" imgW="1914286" imgH="2000000" progId="PBrush">
                  <p:embed/>
                </p:oleObj>
              </mc:Choice>
              <mc:Fallback>
                <p:oleObj name="Imagen de mapa de bits" r:id="rId6" imgW="1914286" imgH="2000000" progId="PBrush">
                  <p:embed/>
                  <p:pic>
                    <p:nvPicPr>
                      <p:cNvPr id="0" name="7 Objet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47271" y="3789040"/>
                        <a:ext cx="1943100" cy="208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8" name="Picture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38702" y="3861048"/>
            <a:ext cx="2012050" cy="201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9113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1" lang="es-CO" altLang="es-CO" sz="2000" b="1" dirty="0">
                <a:solidFill>
                  <a:srgbClr val="00B050"/>
                </a:solidFill>
                <a:latin typeface="Arial" pitchFamily="34" charset="0"/>
              </a:rPr>
              <a:t>PROCESO DEL ANÁLISIS DE LA SEGURIDAD EN EL TRABAJO</a:t>
            </a:r>
            <a:br>
              <a:rPr kumimoji="1" lang="es-CO" altLang="es-CO" sz="2000" b="1" dirty="0">
                <a:solidFill>
                  <a:srgbClr val="00B050"/>
                </a:solidFill>
                <a:latin typeface="Arial" pitchFamily="34" charset="0"/>
              </a:rPr>
            </a:br>
            <a:endParaRPr lang="en-US" sz="2000" dirty="0"/>
          </a:p>
        </p:txBody>
      </p:sp>
      <p:pic>
        <p:nvPicPr>
          <p:cNvPr id="10" name="Imagen 9"/>
          <p:cNvPicPr>
            <a:picLocks noChangeAspect="1"/>
          </p:cNvPicPr>
          <p:nvPr/>
        </p:nvPicPr>
        <p:blipFill rotWithShape="1">
          <a:blip r:embed="rId2"/>
          <a:srcRect l="42805" t="32281" r="10706" b="23422"/>
          <a:stretch/>
        </p:blipFill>
        <p:spPr>
          <a:xfrm>
            <a:off x="1043608" y="1628800"/>
            <a:ext cx="6048672" cy="3240360"/>
          </a:xfrm>
          <a:prstGeom prst="rect">
            <a:avLst/>
          </a:prstGeom>
        </p:spPr>
      </p:pic>
    </p:spTree>
    <p:extLst>
      <p:ext uri="{BB962C8B-B14F-4D97-AF65-F5344CB8AC3E}">
        <p14:creationId xmlns:p14="http://schemas.microsoft.com/office/powerpoint/2010/main" val="41223677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83568" y="188640"/>
            <a:ext cx="7272808" cy="369332"/>
          </a:xfrm>
          <a:prstGeom prst="rect">
            <a:avLst/>
          </a:prstGeom>
        </p:spPr>
        <p:txBody>
          <a:bodyPr wrap="square">
            <a:spAutoFit/>
          </a:bodyPr>
          <a:lstStyle/>
          <a:p>
            <a:pPr algn="ctr">
              <a:buClr>
                <a:schemeClr val="hlink"/>
              </a:buClr>
              <a:buSzPct val="75000"/>
              <a:buFontTx/>
              <a:buNone/>
            </a:pPr>
            <a:r>
              <a:rPr kumimoji="1" lang="es-CO" altLang="es-CO" b="1" dirty="0">
                <a:solidFill>
                  <a:srgbClr val="00B050"/>
                </a:solidFill>
                <a:latin typeface="Arial" pitchFamily="34" charset="0"/>
              </a:rPr>
              <a:t>PROCESO DEL ANÁLISIS DE LA SEGURIDAD EN EL TRABAJO</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921520"/>
            <a:ext cx="2343150"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Imagen 5"/>
          <p:cNvPicPr>
            <a:picLocks noChangeAspect="1"/>
          </p:cNvPicPr>
          <p:nvPr/>
        </p:nvPicPr>
        <p:blipFill>
          <a:blip r:embed="rId3"/>
          <a:stretch>
            <a:fillRect/>
          </a:stretch>
        </p:blipFill>
        <p:spPr>
          <a:xfrm>
            <a:off x="159717" y="3011349"/>
            <a:ext cx="2347163" cy="1103472"/>
          </a:xfrm>
          <a:prstGeom prst="rect">
            <a:avLst/>
          </a:prstGeom>
        </p:spPr>
      </p:pic>
      <p:sp>
        <p:nvSpPr>
          <p:cNvPr id="7" name="Rectangle 13"/>
          <p:cNvSpPr txBox="1">
            <a:spLocks noChangeArrowheads="1"/>
          </p:cNvSpPr>
          <p:nvPr/>
        </p:nvSpPr>
        <p:spPr>
          <a:xfrm>
            <a:off x="251520" y="1196752"/>
            <a:ext cx="2376264" cy="579438"/>
          </a:xfrm>
          <a:prstGeom prst="rect">
            <a:avLst/>
          </a:prstGeom>
          <a:noFill/>
        </p:spPr>
        <p:txBody>
          <a:bodyPr>
            <a:normAutofit fontScale="82500" lnSpcReduction="20000"/>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s-CO" altLang="es-CO" sz="2400" b="1">
                <a:solidFill>
                  <a:srgbClr val="009900"/>
                </a:solidFill>
                <a:latin typeface="Arial Narrow" pitchFamily="34" charset="0"/>
              </a:rPr>
              <a:t>Qué es un AST?</a:t>
            </a:r>
            <a:br>
              <a:rPr lang="es-CO" altLang="es-CO" sz="1800" b="1">
                <a:solidFill>
                  <a:srgbClr val="009900"/>
                </a:solidFill>
                <a:latin typeface="Arial Narrow" pitchFamily="34" charset="0"/>
              </a:rPr>
            </a:br>
            <a:endParaRPr lang="es-ES" altLang="es-CO" sz="2400" b="1" dirty="0">
              <a:solidFill>
                <a:srgbClr val="009900"/>
              </a:solidFill>
              <a:latin typeface="Arial Narrow" pitchFamily="34" charset="0"/>
            </a:endParaRPr>
          </a:p>
        </p:txBody>
      </p:sp>
      <p:sp>
        <p:nvSpPr>
          <p:cNvPr id="8" name="Rectangle 3"/>
          <p:cNvSpPr txBox="1">
            <a:spLocks noChangeArrowheads="1"/>
          </p:cNvSpPr>
          <p:nvPr/>
        </p:nvSpPr>
        <p:spPr>
          <a:xfrm>
            <a:off x="280040" y="1798908"/>
            <a:ext cx="8172648" cy="4176802"/>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81000" indent="-381000">
              <a:lnSpc>
                <a:spcPct val="90000"/>
              </a:lnSpc>
              <a:buFontTx/>
              <a:buNone/>
            </a:pPr>
            <a:r>
              <a:rPr lang="es-CO" altLang="es-CO" sz="1800" dirty="0">
                <a:latin typeface="Arial Narrow" pitchFamily="34" charset="0"/>
              </a:rPr>
              <a:t>“Un AST es básicamente una lista de chequeo de seguridad”</a:t>
            </a:r>
          </a:p>
          <a:p>
            <a:pPr marL="381000" indent="-381000">
              <a:lnSpc>
                <a:spcPct val="90000"/>
              </a:lnSpc>
              <a:buFontTx/>
              <a:buNone/>
            </a:pPr>
            <a:r>
              <a:rPr lang="es-CO" altLang="es-CO" sz="1800" dirty="0">
                <a:latin typeface="Arial Narrow" pitchFamily="34" charset="0"/>
              </a:rPr>
              <a:t>Un proceso por el cual identificamos incidentes potenciales condiciones de peligro para cada uno de los pasos básicos e ideamos procedimientos de seguridad y controles para eliminar o reducir la probabilidad de la ocurrencia de un accidente.</a:t>
            </a:r>
          </a:p>
          <a:p>
            <a:pPr marL="381000" indent="-381000">
              <a:lnSpc>
                <a:spcPct val="90000"/>
              </a:lnSpc>
              <a:buFontTx/>
              <a:buNone/>
            </a:pPr>
            <a:endParaRPr lang="es-CO" altLang="es-CO" sz="1800" dirty="0">
              <a:latin typeface="Arial Narrow" pitchFamily="34" charset="0"/>
            </a:endParaRPr>
          </a:p>
          <a:p>
            <a:pPr marL="381000" indent="-381000">
              <a:lnSpc>
                <a:spcPct val="90000"/>
              </a:lnSpc>
              <a:buFontTx/>
              <a:buNone/>
            </a:pPr>
            <a:endParaRPr lang="es-MX" altLang="es-CO" sz="1800" b="1" dirty="0">
              <a:solidFill>
                <a:srgbClr val="009900"/>
              </a:solidFill>
              <a:latin typeface="Arial Narrow" pitchFamily="34" charset="0"/>
            </a:endParaRPr>
          </a:p>
          <a:p>
            <a:pPr marL="381000" indent="-381000">
              <a:lnSpc>
                <a:spcPct val="90000"/>
              </a:lnSpc>
              <a:buFontTx/>
              <a:buNone/>
            </a:pPr>
            <a:r>
              <a:rPr lang="es-MX" altLang="es-CO" sz="1800" b="1" dirty="0">
                <a:solidFill>
                  <a:srgbClr val="009900"/>
                </a:solidFill>
                <a:latin typeface="Arial Narrow" pitchFamily="34" charset="0"/>
              </a:rPr>
              <a:t>FINALIDAD DEL  AST</a:t>
            </a:r>
          </a:p>
          <a:p>
            <a:pPr marL="381000" indent="-381000">
              <a:lnSpc>
                <a:spcPct val="90000"/>
              </a:lnSpc>
              <a:buFontTx/>
              <a:buNone/>
            </a:pPr>
            <a:endParaRPr lang="es-MX" altLang="es-CO" sz="1800" b="1" dirty="0">
              <a:solidFill>
                <a:srgbClr val="009900"/>
              </a:solidFill>
              <a:latin typeface="Arial Narrow" pitchFamily="34" charset="0"/>
            </a:endParaRPr>
          </a:p>
          <a:p>
            <a:pPr marL="381000" indent="-381000">
              <a:lnSpc>
                <a:spcPct val="90000"/>
              </a:lnSpc>
              <a:buFontTx/>
              <a:buNone/>
            </a:pPr>
            <a:endParaRPr lang="es-MX" altLang="es-CO" sz="1800" b="1" dirty="0">
              <a:solidFill>
                <a:srgbClr val="009900"/>
              </a:solidFill>
              <a:latin typeface="Arial Narrow" pitchFamily="34" charset="0"/>
            </a:endParaRPr>
          </a:p>
          <a:p>
            <a:pPr marL="381000" indent="-381000">
              <a:lnSpc>
                <a:spcPct val="90000"/>
              </a:lnSpc>
              <a:buFontTx/>
              <a:buNone/>
            </a:pPr>
            <a:r>
              <a:rPr lang="es-ES" altLang="es-CO" sz="1800" dirty="0">
                <a:latin typeface="Arial Narrow" pitchFamily="34" charset="0"/>
              </a:rPr>
              <a:t>El Análisis de Seguridad en la Tarea</a:t>
            </a:r>
            <a:r>
              <a:rPr lang="es-ES" altLang="es-CO" sz="1800" b="1" dirty="0">
                <a:latin typeface="Arial Narrow" pitchFamily="34" charset="0"/>
              </a:rPr>
              <a:t> (AST)</a:t>
            </a:r>
            <a:r>
              <a:rPr lang="es-ES" altLang="es-CO" sz="1800" dirty="0">
                <a:latin typeface="Arial Narrow" pitchFamily="34" charset="0"/>
              </a:rPr>
              <a:t> tiene como finalidad realizar una identificación de los agentes de riesgo a los cuales están expuestos los trabajadores en la ejecución de sus tareas rutinarias dentro de la empresa. Para la identificación de estos riesgos, se requiere realizar un análisis de las tareas a través de una adecuada  metodología </a:t>
            </a:r>
            <a:r>
              <a:rPr lang="es-ES" altLang="es-CO" sz="1800" b="1" dirty="0">
                <a:latin typeface="Arial Narrow" pitchFamily="34" charset="0"/>
              </a:rPr>
              <a:t>(AST)</a:t>
            </a:r>
            <a:r>
              <a:rPr lang="es-ES" altLang="es-CO" sz="1800" dirty="0">
                <a:latin typeface="Arial Narrow" pitchFamily="34" charset="0"/>
              </a:rPr>
              <a:t> que hará más seguras las tareas, no solo en beneficio de la empresa, sino también del personal mismo </a:t>
            </a:r>
          </a:p>
          <a:p>
            <a:pPr marL="381000" indent="-381000">
              <a:lnSpc>
                <a:spcPct val="90000"/>
              </a:lnSpc>
              <a:buFontTx/>
              <a:buNone/>
            </a:pPr>
            <a:endParaRPr lang="es-CO" altLang="es-CO" sz="1800" b="1" dirty="0">
              <a:solidFill>
                <a:srgbClr val="009900"/>
              </a:solidFill>
              <a:latin typeface="Arial Narrow" pitchFamily="34" charset="0"/>
            </a:endParaRPr>
          </a:p>
          <a:p>
            <a:pPr marL="381000" indent="-381000">
              <a:lnSpc>
                <a:spcPct val="90000"/>
              </a:lnSpc>
              <a:buFontTx/>
              <a:buNone/>
            </a:pPr>
            <a:endParaRPr lang="es-CO" altLang="es-CO" dirty="0"/>
          </a:p>
        </p:txBody>
      </p:sp>
    </p:spTree>
    <p:extLst>
      <p:ext uri="{BB962C8B-B14F-4D97-AF65-F5344CB8AC3E}">
        <p14:creationId xmlns:p14="http://schemas.microsoft.com/office/powerpoint/2010/main" val="28984813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br>
              <a:rPr lang="es-CO" altLang="es-CO" sz="2000" b="1" dirty="0">
                <a:solidFill>
                  <a:srgbClr val="00B050"/>
                </a:solidFill>
                <a:latin typeface="Arial" pitchFamily="34" charset="0"/>
              </a:rPr>
            </a:br>
            <a:r>
              <a:rPr lang="es-CO" altLang="es-CO" sz="2000" b="1" dirty="0">
                <a:solidFill>
                  <a:srgbClr val="00B0F0"/>
                </a:solidFill>
                <a:latin typeface="Arial" pitchFamily="34" charset="0"/>
              </a:rPr>
              <a:t>ROPA DE TRABAJO Y ELEMENTOS DE PROTECCIÓN PERSONAL (EPP)</a:t>
            </a:r>
            <a:br>
              <a:rPr lang="es-CO" altLang="es-CO" sz="2000" dirty="0">
                <a:solidFill>
                  <a:srgbClr val="00B0F0"/>
                </a:solidFill>
                <a:latin typeface="Arial" pitchFamily="34" charset="0"/>
              </a:rPr>
            </a:br>
            <a:endParaRPr lang="es-CO" sz="2000" dirty="0">
              <a:solidFill>
                <a:srgbClr val="00B0F0"/>
              </a:solidFill>
            </a:endParaRPr>
          </a:p>
        </p:txBody>
      </p:sp>
      <p:sp>
        <p:nvSpPr>
          <p:cNvPr id="3" name="2 Marcador de contenido"/>
          <p:cNvSpPr>
            <a:spLocks noGrp="1"/>
          </p:cNvSpPr>
          <p:nvPr>
            <p:ph idx="1"/>
          </p:nvPr>
        </p:nvSpPr>
        <p:spPr>
          <a:xfrm>
            <a:off x="457200" y="1600200"/>
            <a:ext cx="4546848" cy="3773016"/>
          </a:xfrm>
        </p:spPr>
        <p:txBody>
          <a:bodyPr>
            <a:normAutofit fontScale="25000" lnSpcReduction="20000"/>
          </a:bodyPr>
          <a:lstStyle/>
          <a:p>
            <a:pPr indent="-342900">
              <a:buFont typeface="+mj-lt"/>
              <a:buAutoNum type="arabicPeriod"/>
              <a:defRPr/>
            </a:pPr>
            <a:r>
              <a:rPr lang="es-CO" sz="4800" dirty="0">
                <a:latin typeface="Arial" panose="020B0604020202020204" pitchFamily="34" charset="0"/>
                <a:cs typeface="Arial" panose="020B0604020202020204" pitchFamily="34" charset="0"/>
              </a:rPr>
              <a:t>Prohibido utilizar la ropa de trabajo suelta, desgarrada o rota.</a:t>
            </a:r>
          </a:p>
          <a:p>
            <a:pPr indent="-342900">
              <a:buFont typeface="+mj-lt"/>
              <a:buAutoNum type="arabicPeriod"/>
              <a:defRPr/>
            </a:pPr>
            <a:r>
              <a:rPr lang="es-CO" sz="4800" dirty="0">
                <a:latin typeface="Arial" panose="020B0604020202020204" pitchFamily="34" charset="0"/>
                <a:cs typeface="Arial" panose="020B0604020202020204" pitchFamily="34" charset="0"/>
              </a:rPr>
              <a:t>La ropa de trabajo debe estar completa, con el logo de la empresa correspondiente y sin modificaciones en su diseño original.</a:t>
            </a:r>
          </a:p>
          <a:p>
            <a:pPr indent="-342900">
              <a:buFont typeface="+mj-lt"/>
              <a:buAutoNum type="arabicPeriod"/>
              <a:defRPr/>
            </a:pPr>
            <a:r>
              <a:rPr lang="es-CO" sz="4800" dirty="0">
                <a:latin typeface="Arial" panose="020B0604020202020204" pitchFamily="34" charset="0"/>
                <a:cs typeface="Arial" panose="020B0604020202020204" pitchFamily="34" charset="0"/>
              </a:rPr>
              <a:t>Es obligatorio el uso de la ropa y calzado adecuado para la labor a realizar.</a:t>
            </a:r>
          </a:p>
          <a:p>
            <a:pPr indent="-342900">
              <a:buFont typeface="+mj-lt"/>
              <a:buAutoNum type="arabicPeriod"/>
              <a:defRPr/>
            </a:pPr>
            <a:r>
              <a:rPr lang="es-CO" altLang="es-CO" sz="4800" b="1" dirty="0">
                <a:latin typeface="Arial" pitchFamily="34" charset="0"/>
              </a:rPr>
              <a:t>. </a:t>
            </a:r>
            <a:r>
              <a:rPr lang="es-CO" altLang="es-CO" sz="4800" dirty="0">
                <a:latin typeface="Arial" pitchFamily="34" charset="0"/>
              </a:rPr>
              <a:t>Todos los empleados deben usar los EPP obligatoriamente. (Reglamento Interno de Trabajo).</a:t>
            </a:r>
          </a:p>
          <a:p>
            <a:pPr indent="-342900">
              <a:buFont typeface="+mj-lt"/>
              <a:buAutoNum type="arabicPeriod"/>
              <a:defRPr/>
            </a:pPr>
            <a:r>
              <a:rPr lang="es-CO" altLang="es-CO" sz="4800" dirty="0">
                <a:latin typeface="Arial" pitchFamily="34" charset="0"/>
              </a:rPr>
              <a:t>Obligaciones:</a:t>
            </a:r>
          </a:p>
          <a:p>
            <a:pPr lvl="1">
              <a:spcBef>
                <a:spcPct val="0"/>
              </a:spcBef>
              <a:buNone/>
            </a:pPr>
            <a:r>
              <a:rPr lang="es-CO" altLang="es-CO" sz="4800" b="1" dirty="0">
                <a:latin typeface="Arial" pitchFamily="34" charset="0"/>
              </a:rPr>
              <a:t>A. </a:t>
            </a:r>
            <a:r>
              <a:rPr lang="es-CO" altLang="es-CO" sz="4800" dirty="0">
                <a:latin typeface="Arial" pitchFamily="34" charset="0"/>
              </a:rPr>
              <a:t>Leer las instrucciones de manejo de los EPP antes de utilizarlos.</a:t>
            </a:r>
          </a:p>
          <a:p>
            <a:pPr lvl="1">
              <a:spcBef>
                <a:spcPct val="0"/>
              </a:spcBef>
              <a:buNone/>
            </a:pPr>
            <a:r>
              <a:rPr lang="es-CO" altLang="es-CO" sz="4800" b="1" dirty="0">
                <a:latin typeface="Arial" pitchFamily="34" charset="0"/>
              </a:rPr>
              <a:t>B. </a:t>
            </a:r>
            <a:r>
              <a:rPr lang="es-CO" altLang="es-CO" sz="4800" dirty="0">
                <a:latin typeface="Arial" pitchFamily="34" charset="0"/>
              </a:rPr>
              <a:t>Usar y cuidar de manera adecuada los EPP asignados.</a:t>
            </a:r>
          </a:p>
          <a:p>
            <a:pPr lvl="1">
              <a:spcBef>
                <a:spcPct val="0"/>
              </a:spcBef>
              <a:buNone/>
            </a:pPr>
            <a:r>
              <a:rPr lang="es-CO" altLang="es-CO" sz="4800" b="1" dirty="0">
                <a:latin typeface="Arial" pitchFamily="34" charset="0"/>
              </a:rPr>
              <a:t>C. </a:t>
            </a:r>
            <a:r>
              <a:rPr lang="es-CO" altLang="es-CO" sz="4800" dirty="0">
                <a:latin typeface="Arial" pitchFamily="34" charset="0"/>
              </a:rPr>
              <a:t>Inspeccionar los EPP antes de cada uso.</a:t>
            </a:r>
          </a:p>
          <a:p>
            <a:pPr lvl="1">
              <a:spcBef>
                <a:spcPct val="0"/>
              </a:spcBef>
              <a:buNone/>
            </a:pPr>
            <a:r>
              <a:rPr lang="es-CO" altLang="es-CO" sz="4800" b="1" dirty="0">
                <a:latin typeface="Arial" pitchFamily="34" charset="0"/>
              </a:rPr>
              <a:t>D. </a:t>
            </a:r>
            <a:r>
              <a:rPr lang="es-CO" altLang="es-CO" sz="4800" dirty="0">
                <a:latin typeface="Arial" pitchFamily="34" charset="0"/>
              </a:rPr>
              <a:t>Gestionar el cambio de los EPP .</a:t>
            </a:r>
          </a:p>
          <a:p>
            <a:pPr lvl="1">
              <a:spcBef>
                <a:spcPct val="0"/>
              </a:spcBef>
              <a:buNone/>
            </a:pPr>
            <a:r>
              <a:rPr lang="es-CO" altLang="es-CO" sz="4800" b="1" dirty="0">
                <a:latin typeface="Arial" pitchFamily="34" charset="0"/>
              </a:rPr>
              <a:t>E. </a:t>
            </a:r>
            <a:r>
              <a:rPr lang="es-CO" altLang="es-CO" sz="4800" dirty="0">
                <a:latin typeface="Arial" pitchFamily="34" charset="0"/>
              </a:rPr>
              <a:t>Informar a su jefe inmediato, área de Salud Ocupacional o COPASST cuando tenga dudas con respecto a su EPP</a:t>
            </a:r>
          </a:p>
          <a:p>
            <a:pPr lvl="1">
              <a:spcBef>
                <a:spcPct val="0"/>
              </a:spcBef>
              <a:buNone/>
            </a:pPr>
            <a:endParaRPr lang="es-CO" altLang="es-CO" sz="4800" dirty="0">
              <a:latin typeface="Arial" pitchFamily="34" charset="0"/>
            </a:endParaRPr>
          </a:p>
          <a:p>
            <a:pPr lvl="1">
              <a:spcBef>
                <a:spcPct val="0"/>
              </a:spcBef>
              <a:buNone/>
            </a:pPr>
            <a:r>
              <a:rPr lang="es-CO" altLang="es-CO" sz="4800" dirty="0">
                <a:latin typeface="Arial" pitchFamily="34" charset="0"/>
              </a:rPr>
              <a:t>EPP básicos obligatorios:</a:t>
            </a:r>
          </a:p>
          <a:p>
            <a:pPr lvl="1">
              <a:spcBef>
                <a:spcPct val="0"/>
              </a:spcBef>
              <a:buNone/>
            </a:pPr>
            <a:r>
              <a:rPr lang="es-CO" altLang="es-CO" sz="4800" b="1" dirty="0">
                <a:latin typeface="Arial" pitchFamily="34" charset="0"/>
              </a:rPr>
              <a:t>A. </a:t>
            </a:r>
            <a:r>
              <a:rPr lang="es-CO" altLang="es-CO" sz="4800" dirty="0">
                <a:latin typeface="Arial" pitchFamily="34" charset="0"/>
              </a:rPr>
              <a:t>Casco</a:t>
            </a:r>
          </a:p>
          <a:p>
            <a:pPr lvl="1">
              <a:spcBef>
                <a:spcPct val="0"/>
              </a:spcBef>
              <a:buNone/>
            </a:pPr>
            <a:r>
              <a:rPr lang="es-CO" altLang="es-CO" sz="4800" b="1" dirty="0">
                <a:latin typeface="Arial" pitchFamily="34" charset="0"/>
              </a:rPr>
              <a:t>B. </a:t>
            </a:r>
            <a:r>
              <a:rPr lang="es-CO" altLang="es-CO" sz="4800" dirty="0">
                <a:latin typeface="Arial" pitchFamily="34" charset="0"/>
              </a:rPr>
              <a:t>Gafas de Seguridad.</a:t>
            </a:r>
          </a:p>
          <a:p>
            <a:pPr lvl="1">
              <a:spcBef>
                <a:spcPct val="0"/>
              </a:spcBef>
              <a:buNone/>
            </a:pPr>
            <a:r>
              <a:rPr lang="es-CO" altLang="es-CO" sz="4800" b="1" dirty="0">
                <a:latin typeface="Arial" pitchFamily="34" charset="0"/>
              </a:rPr>
              <a:t>C. </a:t>
            </a:r>
            <a:r>
              <a:rPr lang="es-CO" altLang="es-CO" sz="4800" dirty="0">
                <a:latin typeface="Arial" pitchFamily="34" charset="0"/>
              </a:rPr>
              <a:t>Guantes</a:t>
            </a:r>
          </a:p>
          <a:p>
            <a:pPr lvl="1">
              <a:spcBef>
                <a:spcPct val="0"/>
              </a:spcBef>
              <a:buNone/>
            </a:pPr>
            <a:r>
              <a:rPr lang="es-CO" altLang="es-CO" sz="4800" dirty="0">
                <a:latin typeface="Arial" pitchFamily="34" charset="0"/>
              </a:rPr>
              <a:t>D. Botas de Seguridad</a:t>
            </a:r>
          </a:p>
          <a:p>
            <a:pPr lvl="1">
              <a:spcBef>
                <a:spcPct val="0"/>
              </a:spcBef>
              <a:buNone/>
            </a:pPr>
            <a:r>
              <a:rPr lang="es-CO" altLang="es-CO" sz="4800" b="1" dirty="0">
                <a:latin typeface="Arial" pitchFamily="34" charset="0"/>
              </a:rPr>
              <a:t>E. </a:t>
            </a:r>
            <a:r>
              <a:rPr lang="es-CO" altLang="es-CO" sz="4800" dirty="0">
                <a:latin typeface="Arial" pitchFamily="34" charset="0"/>
              </a:rPr>
              <a:t>Los demás elementos serán utilizados de acuerdo a los peligros o riesgos de la actividad o área donde se encuentre</a:t>
            </a:r>
          </a:p>
          <a:p>
            <a:pPr lvl="1">
              <a:spcBef>
                <a:spcPct val="0"/>
              </a:spcBef>
              <a:buNone/>
            </a:pPr>
            <a:endParaRPr lang="es-CO" altLang="es-CO" sz="1400" dirty="0">
              <a:latin typeface="Arial" pitchFamily="34" charset="0"/>
            </a:endParaRPr>
          </a:p>
          <a:p>
            <a:pPr indent="-342900">
              <a:buFont typeface="+mj-lt"/>
              <a:buAutoNum type="arabicPeriod"/>
              <a:defRPr/>
            </a:pPr>
            <a:endParaRPr lang="es-CO" sz="1600" dirty="0">
              <a:latin typeface="Arial" panose="020B0604020202020204" pitchFamily="34" charset="0"/>
              <a:cs typeface="Arial" panose="020B0604020202020204" pitchFamily="34" charset="0"/>
            </a:endParaRPr>
          </a:p>
          <a:p>
            <a:endParaRPr lang="es-CO" dirty="0"/>
          </a:p>
        </p:txBody>
      </p:sp>
      <p:pic>
        <p:nvPicPr>
          <p:cNvPr id="4" name="Picture 12" descr="http://userscontent2.emaze.com/images/74b7260b-ad14-4005-9f8e-3433d686e8db/0ec4e6cb-3671-41a5-a3bd-8f2cb4adffb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0562" y="3861048"/>
            <a:ext cx="3312370" cy="2315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Resultado de imagen para imagenes de dotacion de personal SERVICIOS GENERALES Y OFICI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1052736"/>
            <a:ext cx="3509415" cy="2481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55801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7620000" cy="778098"/>
          </a:xfrm>
        </p:spPr>
        <p:txBody>
          <a:bodyPr/>
          <a:lstStyle/>
          <a:p>
            <a:r>
              <a:rPr lang="es-CO" altLang="es-CO" sz="1800" b="1" dirty="0">
                <a:solidFill>
                  <a:srgbClr val="00B050"/>
                </a:solidFill>
                <a:latin typeface="Arial" pitchFamily="34" charset="0"/>
              </a:rPr>
              <a:t>ROPA DE TRABAJO Y ELEMENTOS DE PROTECCIÓN PERSONAL (EPP)</a:t>
            </a:r>
            <a:br>
              <a:rPr lang="es-CO" altLang="es-CO" sz="1800" dirty="0">
                <a:solidFill>
                  <a:srgbClr val="00B050"/>
                </a:solidFill>
                <a:latin typeface="Arial" pitchFamily="34" charset="0"/>
              </a:rPr>
            </a:br>
            <a:endParaRPr lang="en-US" sz="1800" dirty="0"/>
          </a:p>
        </p:txBody>
      </p:sp>
      <p:sp>
        <p:nvSpPr>
          <p:cNvPr id="4" name="6 Rectángulo"/>
          <p:cNvSpPr>
            <a:spLocks noGrp="1"/>
          </p:cNvSpPr>
          <p:nvPr>
            <p:ph idx="1"/>
          </p:nvPr>
        </p:nvSpPr>
        <p:spPr>
          <a:xfrm>
            <a:off x="457200" y="1600200"/>
            <a:ext cx="6131024" cy="2031325"/>
          </a:xfrm>
          <a:prstGeom prst="rect">
            <a:avLst/>
          </a:prstGeom>
        </p:spPr>
        <p:txBody>
          <a:bodyPr wrap="square">
            <a:spAutoFit/>
          </a:bodyPr>
          <a:lstStyle/>
          <a:p>
            <a:pPr marL="342900" indent="-342900">
              <a:buFontTx/>
              <a:buAutoNum type="arabicPeriod"/>
              <a:defRPr/>
            </a:pPr>
            <a:r>
              <a:rPr lang="es-CO" sz="1400" u="none" dirty="0">
                <a:latin typeface="Arial" panose="020B0604020202020204" pitchFamily="34" charset="0"/>
                <a:cs typeface="Arial" panose="020B0604020202020204" pitchFamily="34" charset="0"/>
              </a:rPr>
              <a:t>Prohibido utilizar la ropa de trabajo suelta, desgarrada o rota.</a:t>
            </a:r>
          </a:p>
          <a:p>
            <a:pPr marL="228600">
              <a:buAutoNum type="arabicPeriod" startAt="2"/>
              <a:defRPr/>
            </a:pPr>
            <a:r>
              <a:rPr lang="es-CO" sz="1400" u="none" dirty="0">
                <a:latin typeface="Arial" panose="020B0604020202020204" pitchFamily="34" charset="0"/>
                <a:cs typeface="Arial" panose="020B0604020202020204" pitchFamily="34" charset="0"/>
              </a:rPr>
              <a:t>No llevar en los bolsillos objetos con puntas, ni materiales explosivos o       </a:t>
            </a:r>
          </a:p>
          <a:p>
            <a:pPr>
              <a:defRPr/>
            </a:pPr>
            <a:endParaRPr lang="es-CO" sz="1400" u="none" dirty="0">
              <a:latin typeface="Arial" panose="020B0604020202020204" pitchFamily="34" charset="0"/>
              <a:cs typeface="Arial" panose="020B0604020202020204" pitchFamily="34" charset="0"/>
            </a:endParaRPr>
          </a:p>
          <a:p>
            <a:pPr marL="342900" indent="-342900">
              <a:buFontTx/>
              <a:buAutoNum type="arabicPeriod" startAt="3"/>
              <a:defRPr/>
            </a:pPr>
            <a:r>
              <a:rPr lang="es-CO" sz="1400" u="none" dirty="0">
                <a:latin typeface="Arial" panose="020B0604020202020204" pitchFamily="34" charset="0"/>
                <a:cs typeface="Arial" panose="020B0604020202020204" pitchFamily="34" charset="0"/>
              </a:rPr>
              <a:t>Las personas expuestas a polvos inflamables o tóxicos no deben usar ropa con bolsillos abiertos. </a:t>
            </a:r>
          </a:p>
          <a:p>
            <a:pPr marL="342900" indent="-342900">
              <a:buFontTx/>
              <a:buAutoNum type="arabicPeriod" startAt="3"/>
              <a:defRPr/>
            </a:pPr>
            <a:endParaRPr lang="es-CO" sz="1400" u="none" dirty="0">
              <a:latin typeface="Arial" panose="020B0604020202020204" pitchFamily="34" charset="0"/>
              <a:cs typeface="Arial" panose="020B0604020202020204" pitchFamily="34" charset="0"/>
            </a:endParaRPr>
          </a:p>
          <a:p>
            <a:pPr marL="342900" indent="-342900">
              <a:buFontTx/>
              <a:buAutoNum type="arabicPeriod" startAt="3"/>
              <a:defRPr/>
            </a:pPr>
            <a:r>
              <a:rPr lang="es-CO" sz="1400" u="none" dirty="0">
                <a:latin typeface="Arial" panose="020B0604020202020204" pitchFamily="34" charset="0"/>
                <a:cs typeface="Arial" panose="020B0604020202020204" pitchFamily="34" charset="0"/>
              </a:rPr>
              <a:t>La ropa de labor para exposición a riesgo eléctrico debe ser en material 100% algodón, sin accesorios metálicos.</a:t>
            </a:r>
          </a:p>
        </p:txBody>
      </p:sp>
      <p:pic>
        <p:nvPicPr>
          <p:cNvPr id="5" name="Picture 19"/>
          <p:cNvPicPr>
            <a:picLocks noChangeAspect="1" noChangeArrowheads="1"/>
          </p:cNvPicPr>
          <p:nvPr/>
        </p:nvPicPr>
        <p:blipFill>
          <a:blip r:embed="rId2">
            <a:extLst>
              <a:ext uri="{28A0092B-C50C-407E-A947-70E740481C1C}">
                <a14:useLocalDpi xmlns:a14="http://schemas.microsoft.com/office/drawing/2010/main" val="0"/>
              </a:ext>
            </a:extLst>
          </a:blip>
          <a:srcRect l="4121" t="6700" r="8585" b="4987"/>
          <a:stretch>
            <a:fillRect/>
          </a:stretch>
        </p:blipFill>
        <p:spPr bwMode="auto">
          <a:xfrm>
            <a:off x="6588224" y="1340769"/>
            <a:ext cx="1872208" cy="3384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7 Rectángulo"/>
          <p:cNvSpPr/>
          <p:nvPr/>
        </p:nvSpPr>
        <p:spPr>
          <a:xfrm>
            <a:off x="457200" y="3890956"/>
            <a:ext cx="5122912" cy="1661993"/>
          </a:xfrm>
          <a:prstGeom prst="rect">
            <a:avLst/>
          </a:prstGeom>
        </p:spPr>
        <p:txBody>
          <a:bodyPr wrap="square">
            <a:spAutoFit/>
          </a:bodyPr>
          <a:lstStyle/>
          <a:p>
            <a:pPr>
              <a:defRPr/>
            </a:pPr>
            <a:r>
              <a:rPr lang="es-CO" u="none" dirty="0"/>
              <a:t>5. </a:t>
            </a:r>
            <a:r>
              <a:rPr lang="es-CO" sz="1400" u="none" dirty="0">
                <a:latin typeface="Arial" panose="020B0604020202020204" pitchFamily="34" charset="0"/>
                <a:cs typeface="Arial" panose="020B0604020202020204" pitchFamily="34" charset="0"/>
              </a:rPr>
              <a:t>La ropa de trabajo debe estar completa, con el logo de la empresa correspondiente y sin modificaciones en su diseño original.</a:t>
            </a:r>
          </a:p>
          <a:p>
            <a:pPr>
              <a:defRPr/>
            </a:pPr>
            <a:endParaRPr lang="es-CO" sz="1400" dirty="0">
              <a:latin typeface="Arial" panose="020B0604020202020204" pitchFamily="34" charset="0"/>
              <a:cs typeface="Arial" panose="020B0604020202020204" pitchFamily="34" charset="0"/>
            </a:endParaRPr>
          </a:p>
          <a:p>
            <a:pPr>
              <a:defRPr/>
            </a:pPr>
            <a:r>
              <a:rPr lang="es-CO" sz="1400" b="1" u="none" dirty="0">
                <a:latin typeface="Arial" panose="020B0604020202020204" pitchFamily="34" charset="0"/>
                <a:cs typeface="Arial" panose="020B0604020202020204" pitchFamily="34" charset="0"/>
              </a:rPr>
              <a:t>6.   </a:t>
            </a:r>
            <a:r>
              <a:rPr lang="es-CO" sz="1400" u="none" dirty="0">
                <a:latin typeface="Arial" panose="020B0604020202020204" pitchFamily="34" charset="0"/>
                <a:cs typeface="Arial" panose="020B0604020202020204" pitchFamily="34" charset="0"/>
              </a:rPr>
              <a:t>Es obligatorio el uso de la ropa y calzado adecuado para la labor a realizar.</a:t>
            </a:r>
          </a:p>
          <a:p>
            <a:pPr marL="342900" indent="-342900">
              <a:buFontTx/>
              <a:buAutoNum type="arabicPeriod" startAt="6"/>
              <a:defRPr/>
            </a:pPr>
            <a:endParaRPr lang="es-CO" sz="1400" u="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76685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916832"/>
            <a:ext cx="8003232" cy="2448272"/>
          </a:xfrm>
        </p:spPr>
        <p:txBody>
          <a:bodyPr/>
          <a:lstStyle/>
          <a:p>
            <a:pPr algn="ctr"/>
            <a:r>
              <a:rPr lang="es-CO" sz="8800" dirty="0"/>
              <a:t>GRACIAS</a:t>
            </a:r>
          </a:p>
        </p:txBody>
      </p:sp>
    </p:spTree>
    <p:extLst>
      <p:ext uri="{BB962C8B-B14F-4D97-AF65-F5344CB8AC3E}">
        <p14:creationId xmlns:p14="http://schemas.microsoft.com/office/powerpoint/2010/main" val="28831028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yacenci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yacencia">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25514</TotalTime>
  <Words>6317</Words>
  <Application>Microsoft Office PowerPoint</Application>
  <PresentationFormat>Presentación en pantalla (4:3)</PresentationFormat>
  <Paragraphs>499</Paragraphs>
  <Slides>55</Slides>
  <Notes>0</Notes>
  <HiddenSlides>0</HiddenSlides>
  <MMClips>0</MMClips>
  <ScaleCrop>false</ScaleCrop>
  <HeadingPairs>
    <vt:vector size="8" baseType="variant">
      <vt:variant>
        <vt:lpstr>Fuentes usadas</vt:lpstr>
      </vt:variant>
      <vt:variant>
        <vt:i4>12</vt:i4>
      </vt:variant>
      <vt:variant>
        <vt:lpstr>Tema</vt:lpstr>
      </vt:variant>
      <vt:variant>
        <vt:i4>1</vt:i4>
      </vt:variant>
      <vt:variant>
        <vt:lpstr>Servidores OLE incrustados</vt:lpstr>
      </vt:variant>
      <vt:variant>
        <vt:i4>1</vt:i4>
      </vt:variant>
      <vt:variant>
        <vt:lpstr>Títulos de diapositiva</vt:lpstr>
      </vt:variant>
      <vt:variant>
        <vt:i4>55</vt:i4>
      </vt:variant>
    </vt:vector>
  </HeadingPairs>
  <TitlesOfParts>
    <vt:vector size="69" baseType="lpstr">
      <vt:lpstr>Arial</vt:lpstr>
      <vt:lpstr>Arial MT</vt:lpstr>
      <vt:lpstr>Arial Narrow</vt:lpstr>
      <vt:lpstr>Bodoni MT</vt:lpstr>
      <vt:lpstr>Calibri</vt:lpstr>
      <vt:lpstr>Cambria</vt:lpstr>
      <vt:lpstr>Incised901 BdCn BT</vt:lpstr>
      <vt:lpstr>Incised901 Lt BT</vt:lpstr>
      <vt:lpstr>Lucida Sans Unicode</vt:lpstr>
      <vt:lpstr>Symbol</vt:lpstr>
      <vt:lpstr>Times New Roman</vt:lpstr>
      <vt:lpstr>Wingdings</vt:lpstr>
      <vt:lpstr>Adyacencia</vt:lpstr>
      <vt:lpstr>Imagen de mapa de bits</vt:lpstr>
      <vt:lpstr>Presentación de PowerPoint</vt:lpstr>
      <vt:lpstr>Presentación de PowerPoint</vt:lpstr>
      <vt:lpstr>MISIÓN</vt:lpstr>
      <vt:lpstr>Presentación de PowerPoint</vt:lpstr>
      <vt:lpstr>Presentación de PowerPoint</vt:lpstr>
      <vt:lpstr>ASPECTOS DE SEGURIDAD Y SALUD EN EL TRABAJO</vt:lpstr>
      <vt:lpstr>POLÍTICA DE SEGURIDAD Y SALUD EN EL TRABAJO. </vt:lpstr>
      <vt:lpstr> POLÍTICA DE NO CONSUMO DE ALCOHOL, TABACO Y SUSTANCIAS PSICOACTIVAS. </vt:lpstr>
      <vt:lpstr>Presentación de PowerPoint</vt:lpstr>
      <vt:lpstr>POLÍTICA MEDIO AMBIENTAL</vt:lpstr>
      <vt:lpstr>DERECHOS Y DEBERES EN EL SISTEMA DE RIESGOS LABORALES</vt:lpstr>
      <vt:lpstr>Presentación de PowerPoint</vt:lpstr>
      <vt:lpstr>REGLAMENTO DE HIGIENE Y SEGURIDAD Y SALUD EN EL TRABAJO</vt:lpstr>
      <vt:lpstr>Presentación de PowerPoint</vt:lpstr>
      <vt:lpstr>Presentación de PowerPoint</vt:lpstr>
      <vt:lpstr>Presentación de PowerPoint</vt:lpstr>
      <vt:lpstr>Presentación de PowerPoint</vt:lpstr>
      <vt:lpstr>COMITÉ PARITARIO DE SEGURIDAD Y SALUD EN EL TRABAJO</vt:lpstr>
      <vt:lpstr>INTEGRANTES COPASST </vt:lpstr>
      <vt:lpstr>QUIÉNES LO CONFORMAN?</vt:lpstr>
      <vt:lpstr>OBLIGACIONES DEL EMPLEADOR</vt:lpstr>
      <vt:lpstr>RESPONSABILIDADES DEL COPASST</vt:lpstr>
      <vt:lpstr>Presentación de PowerPoint</vt:lpstr>
      <vt:lpstr>FUNCIONES DEL COMITÉ DE CONVIVENCIA LABORAL  </vt:lpstr>
      <vt:lpstr>CONDUCTAS QUE CONSTITUYEN ACOSO LABORAL</vt:lpstr>
      <vt:lpstr>CONDUCTAS QUE NO CONSTITUYEN ACOSO LABORAL </vt:lpstr>
      <vt:lpstr>Presentación de PowerPoint</vt:lpstr>
      <vt:lpstr>LEY 1010 DE 2006 SANCIONES</vt:lpstr>
      <vt:lpstr>A QUIEN SE PRESENTA LA QUEJA DE  ACOSO LABORAL</vt:lpstr>
      <vt:lpstr>PROCEDIMIENTO SANCIONATORIO (ANTE JUECES DEL TRABAJO) </vt:lpstr>
      <vt:lpstr>DEFINICIONES</vt:lpstr>
      <vt:lpstr>Presentación de PowerPoint</vt:lpstr>
      <vt:lpstr>ACCIDENTE E INCIDENTE DE TRABAJO</vt:lpstr>
      <vt:lpstr>¿QUÉ ES UN ACCIDENTE DE TRABAJO? </vt:lpstr>
      <vt:lpstr>¿QUÉ ES UN ACCIDENTE DE TRABAJO GRAVE?</vt:lpstr>
      <vt:lpstr>¿QUÉ ES UNA ENFERMEDAD LABORAL?</vt:lpstr>
      <vt:lpstr>FACTORES DE RIESGO  INHERENTE AL CARGO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EXTINTORES </vt:lpstr>
      <vt:lpstr>PROCESO DEL ANÁLISIS DE LA SEGURIDAD EN EL TRABAJO </vt:lpstr>
      <vt:lpstr>Presentación de PowerPoint</vt:lpstr>
      <vt:lpstr> ROPA DE TRABAJO Y ELEMENTOS DE PROTECCIÓN PERSONAL (EPP) </vt:lpstr>
      <vt:lpstr>ROPA DE TRABAJO Y ELEMENTOS DE PROTECCIÓN PERSONAL (EPP) </vt:lpstr>
      <vt:lpstr>GRACIAS</vt:lpstr>
    </vt:vector>
  </TitlesOfParts>
  <Company>GP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admin</dc:creator>
  <cp:lastModifiedBy>Laidis Mileidis Florez Neira</cp:lastModifiedBy>
  <cp:revision>98</cp:revision>
  <dcterms:created xsi:type="dcterms:W3CDTF">2018-08-09T20:21:07Z</dcterms:created>
  <dcterms:modified xsi:type="dcterms:W3CDTF">2026-06-04T13:29:12Z</dcterms:modified>
</cp:coreProperties>
</file>